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1" r:id="rId2"/>
    <p:sldMasterId id="2147483682" r:id="rId3"/>
  </p:sldMasterIdLst>
  <p:notesMasterIdLst>
    <p:notesMasterId r:id="rId42"/>
  </p:notesMasterIdLst>
  <p:sldIdLst>
    <p:sldId id="345" r:id="rId4"/>
    <p:sldId id="346" r:id="rId5"/>
    <p:sldId id="334" r:id="rId6"/>
    <p:sldId id="336" r:id="rId7"/>
    <p:sldId id="338" r:id="rId8"/>
    <p:sldId id="339" r:id="rId9"/>
    <p:sldId id="340" r:id="rId10"/>
    <p:sldId id="298" r:id="rId11"/>
    <p:sldId id="341" r:id="rId12"/>
    <p:sldId id="342" r:id="rId13"/>
    <p:sldId id="301" r:id="rId14"/>
    <p:sldId id="302" r:id="rId15"/>
    <p:sldId id="343" r:id="rId16"/>
    <p:sldId id="344" r:id="rId17"/>
    <p:sldId id="337" r:id="rId18"/>
    <p:sldId id="305" r:id="rId19"/>
    <p:sldId id="306" r:id="rId20"/>
    <p:sldId id="307" r:id="rId21"/>
    <p:sldId id="308" r:id="rId22"/>
    <p:sldId id="309" r:id="rId23"/>
    <p:sldId id="315" r:id="rId24"/>
    <p:sldId id="317" r:id="rId25"/>
    <p:sldId id="314" r:id="rId26"/>
    <p:sldId id="312" r:id="rId27"/>
    <p:sldId id="311" r:id="rId28"/>
    <p:sldId id="316" r:id="rId29"/>
    <p:sldId id="318" r:id="rId30"/>
    <p:sldId id="319" r:id="rId31"/>
    <p:sldId id="320" r:id="rId32"/>
    <p:sldId id="321" r:id="rId33"/>
    <p:sldId id="322" r:id="rId34"/>
    <p:sldId id="329" r:id="rId35"/>
    <p:sldId id="326" r:id="rId36"/>
    <p:sldId id="327" r:id="rId37"/>
    <p:sldId id="328" r:id="rId38"/>
    <p:sldId id="323" r:id="rId39"/>
    <p:sldId id="325" r:id="rId40"/>
    <p:sldId id="27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5" autoAdjust="0"/>
    <p:restoredTop sz="95320" autoAdjust="0"/>
  </p:normalViewPr>
  <p:slideViewPr>
    <p:cSldViewPr snapToGrid="0">
      <p:cViewPr varScale="1">
        <p:scale>
          <a:sx n="69" d="100"/>
          <a:sy n="69" d="100"/>
        </p:scale>
        <p:origin x="1064"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B75EE-71B4-4B9F-9A65-92344EEF7274}" type="datetimeFigureOut">
              <a:rPr lang="zh-CN" altLang="en-US" smtClean="0"/>
              <a:pPr/>
              <a:t>2021/7/26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79124-E974-4903-83F7-5FAB5639EB1C}" type="slidenum">
              <a:rPr lang="zh-CN" altLang="en-US" smtClean="0"/>
              <a:pPr/>
              <a:t>‹#›</a:t>
            </a:fld>
            <a:endParaRPr lang="zh-CN" altLang="en-US"/>
          </a:p>
        </p:txBody>
      </p:sp>
    </p:spTree>
    <p:extLst>
      <p:ext uri="{BB962C8B-B14F-4D97-AF65-F5344CB8AC3E}">
        <p14:creationId xmlns:p14="http://schemas.microsoft.com/office/powerpoint/2010/main" val="17727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t>1</a:t>
            </a:fld>
            <a:endParaRPr lang="zh-CN" altLang="en-US"/>
          </a:p>
        </p:txBody>
      </p:sp>
    </p:spTree>
    <p:extLst>
      <p:ext uri="{BB962C8B-B14F-4D97-AF65-F5344CB8AC3E}">
        <p14:creationId xmlns:p14="http://schemas.microsoft.com/office/powerpoint/2010/main" val="62230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a:t>
            </a:fld>
            <a:endParaRPr lang="zh-CN" altLang="en-US"/>
          </a:p>
        </p:txBody>
      </p:sp>
    </p:spTree>
    <p:extLst>
      <p:ext uri="{BB962C8B-B14F-4D97-AF65-F5344CB8AC3E}">
        <p14:creationId xmlns:p14="http://schemas.microsoft.com/office/powerpoint/2010/main" val="106840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b="1" dirty="0" smtClean="0">
                <a:latin typeface="Times New Roman" panose="02020603050405020304" pitchFamily="18" charset="0"/>
                <a:cs typeface="Times New Roman" panose="02020603050405020304" pitchFamily="18" charset="0"/>
              </a:rPr>
              <a:t>Practical Considerations</a:t>
            </a:r>
            <a:endParaRPr lang="zh-CN" altLang="en-US" sz="1200" b="1" dirty="0" smtClean="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11</a:t>
            </a:fld>
            <a:endParaRPr lang="zh-CN" altLang="en-US"/>
          </a:p>
        </p:txBody>
      </p:sp>
    </p:spTree>
    <p:extLst>
      <p:ext uri="{BB962C8B-B14F-4D97-AF65-F5344CB8AC3E}">
        <p14:creationId xmlns:p14="http://schemas.microsoft.com/office/powerpoint/2010/main" val="1971578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ltLang="zh-CN" sz="1200" b="1" dirty="0" smtClean="0">
                <a:latin typeface="Times New Roman" panose="02020603050405020304" pitchFamily="18" charset="0"/>
                <a:cs typeface="Times New Roman" panose="02020603050405020304" pitchFamily="18" charset="0"/>
              </a:rPr>
              <a:t>Practical Considerations</a:t>
            </a:r>
            <a:endParaRPr lang="zh-CN" altLang="en-US" sz="1200" b="1" dirty="0" smtClean="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12</a:t>
            </a:fld>
            <a:endParaRPr lang="zh-CN" altLang="en-US"/>
          </a:p>
        </p:txBody>
      </p:sp>
    </p:spTree>
    <p:extLst>
      <p:ext uri="{BB962C8B-B14F-4D97-AF65-F5344CB8AC3E}">
        <p14:creationId xmlns:p14="http://schemas.microsoft.com/office/powerpoint/2010/main" val="4073469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必须事先给出</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（要生成的簇的数目），而且对初值敏感，对于不同的初始值，可能会导致不同结果。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它对于“躁声”和孤立点数据是敏感的，少量的该类数据能够对平均值产生极大的影响。</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26</a:t>
            </a:fld>
            <a:endParaRPr lang="zh-CN" altLang="en-US"/>
          </a:p>
        </p:txBody>
      </p:sp>
    </p:spTree>
    <p:extLst>
      <p:ext uri="{BB962C8B-B14F-4D97-AF65-F5344CB8AC3E}">
        <p14:creationId xmlns:p14="http://schemas.microsoft.com/office/powerpoint/2010/main" val="262905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基于密度的聚类方法可以在有噪音的数据中发现各种形状和各种大小的簇</a:t>
            </a:r>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36</a:t>
            </a:fld>
            <a:endParaRPr lang="zh-CN" altLang="en-US"/>
          </a:p>
        </p:txBody>
      </p:sp>
    </p:spTree>
    <p:extLst>
      <p:ext uri="{BB962C8B-B14F-4D97-AF65-F5344CB8AC3E}">
        <p14:creationId xmlns:p14="http://schemas.microsoft.com/office/powerpoint/2010/main" val="110257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楷体" panose="02010609060101010101" pitchFamily="49" charset="-122"/>
                <a:ea typeface="楷体" panose="02010609060101010101" pitchFamily="49" charset="-122"/>
              </a:rPr>
              <a:t>对每个数据点为圆心，以</a:t>
            </a:r>
            <a:r>
              <a:rPr lang="en-US" altLang="zh-CN" sz="1200" b="1" dirty="0" smtClean="0">
                <a:solidFill>
                  <a:schemeClr val="tx1"/>
                </a:solidFill>
                <a:latin typeface="楷体" panose="02010609060101010101" pitchFamily="49" charset="-122"/>
                <a:ea typeface="楷体" panose="02010609060101010101" pitchFamily="49" charset="-122"/>
              </a:rPr>
              <a:t>eps</a:t>
            </a:r>
            <a:r>
              <a:rPr lang="zh-CN" altLang="en-US" sz="1200" b="1" dirty="0" smtClean="0">
                <a:solidFill>
                  <a:schemeClr val="tx1"/>
                </a:solidFill>
                <a:latin typeface="楷体" panose="02010609060101010101" pitchFamily="49" charset="-122"/>
                <a:ea typeface="楷体" panose="02010609060101010101" pitchFamily="49" charset="-122"/>
              </a:rPr>
              <a:t>为半径画个圈，然后数有多少个点在这个圈内，这个数就是该点密度值。</a:t>
            </a:r>
            <a:endParaRPr lang="en-US" altLang="zh-CN" sz="1200" b="1" dirty="0" smtClean="0">
              <a:solidFill>
                <a:schemeClr val="tx1"/>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楷体" panose="02010609060101010101" pitchFamily="49" charset="-122"/>
                <a:ea typeface="楷体" panose="02010609060101010101" pitchFamily="49" charset="-122"/>
              </a:rPr>
              <a:t>选取一个密度阈值，如圈内点数小于阈值的圆心点为低密度的点，而大于或等于阈值的圆心点为高密度的点（称为核心点</a:t>
            </a:r>
            <a:r>
              <a:rPr lang="en-US" altLang="zh-CN" sz="1200" b="1" dirty="0" smtClean="0">
                <a:solidFill>
                  <a:schemeClr val="tx1"/>
                </a:solidFill>
                <a:latin typeface="楷体" panose="02010609060101010101" pitchFamily="49" charset="-122"/>
                <a:ea typeface="楷体" panose="02010609060101010101" pitchFamily="49" charset="-122"/>
              </a:rPr>
              <a:t>Core point</a:t>
            </a:r>
            <a:r>
              <a:rPr lang="zh-CN" altLang="en-US" sz="1200" b="1" dirty="0" smtClean="0">
                <a:solidFill>
                  <a:schemeClr val="tx1"/>
                </a:solidFill>
                <a:latin typeface="楷体" panose="02010609060101010101" pitchFamily="49" charset="-122"/>
                <a:ea typeface="楷体" panose="02010609060101010101" pitchFamily="49" charset="-122"/>
              </a:rPr>
              <a:t>）。</a:t>
            </a:r>
            <a:endParaRPr lang="en-US" altLang="zh-CN" sz="1200" b="1" dirty="0" smtClean="0">
              <a:solidFill>
                <a:schemeClr val="tx1"/>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楷体" panose="02010609060101010101" pitchFamily="49" charset="-122"/>
                <a:ea typeface="楷体" panose="02010609060101010101" pitchFamily="49" charset="-122"/>
              </a:rPr>
              <a:t>如果有一个高密度的点在另一个高密度的点的圈内，我们就把这两个点连接起来，这样我们可以把好多点不断地串联出来。</a:t>
            </a:r>
            <a:endParaRPr lang="en-US" altLang="zh-CN" sz="1200" b="1" dirty="0" smtClean="0">
              <a:solidFill>
                <a:schemeClr val="tx1"/>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楷体" panose="02010609060101010101" pitchFamily="49" charset="-122"/>
                <a:ea typeface="楷体" panose="02010609060101010101" pitchFamily="49" charset="-122"/>
              </a:rPr>
              <a:t>如果有低密度的点也在高密度的点的圈内，把它也连到最近的高密度点上，称之为边界点。</a:t>
            </a:r>
            <a:endParaRPr lang="en-US" altLang="zh-CN" sz="1200" b="1" dirty="0" smtClean="0">
              <a:solidFill>
                <a:schemeClr val="tx1"/>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楷体" panose="02010609060101010101" pitchFamily="49" charset="-122"/>
                <a:ea typeface="楷体" panose="02010609060101010101" pitchFamily="49" charset="-122"/>
              </a:rPr>
              <a:t>这样所有能连到一起的点就成一了个簇，而不在任何高密度点的圈内的低密度点就是异常点。</a:t>
            </a:r>
          </a:p>
          <a:p>
            <a:endParaRPr lang="zh-CN" altLang="en-US" dirty="0"/>
          </a:p>
        </p:txBody>
      </p:sp>
      <p:sp>
        <p:nvSpPr>
          <p:cNvPr id="4" name="灯片编号占位符 3"/>
          <p:cNvSpPr>
            <a:spLocks noGrp="1"/>
          </p:cNvSpPr>
          <p:nvPr>
            <p:ph type="sldNum" sz="quarter" idx="10"/>
          </p:nvPr>
        </p:nvSpPr>
        <p:spPr/>
        <p:txBody>
          <a:bodyPr/>
          <a:lstStyle/>
          <a:p>
            <a:fld id="{0CD79124-E974-4903-83F7-5FAB5639EB1C}" type="slidenum">
              <a:rPr lang="zh-CN" altLang="en-US" smtClean="0"/>
              <a:pPr/>
              <a:t>37</a:t>
            </a:fld>
            <a:endParaRPr lang="zh-CN" altLang="en-US"/>
          </a:p>
        </p:txBody>
      </p:sp>
    </p:spTree>
    <p:extLst>
      <p:ext uri="{BB962C8B-B14F-4D97-AF65-F5344CB8AC3E}">
        <p14:creationId xmlns:p14="http://schemas.microsoft.com/office/powerpoint/2010/main" val="292720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BF0B52A9-DBB9-4F68-9F64-256D8B3B691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932287125"/>
      </p:ext>
    </p:extLst>
  </p:cSld>
  <p:clrMapOvr>
    <a:masterClrMapping/>
  </p:clrMapOvr>
  <p:transition spd="slow">
    <p:pull dir="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1348D4-BDDC-4D81-ADB0-3331DD56AD41}"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数据分类</a:t>
            </a:r>
            <a:endParaRPr lang="zh-CN" altLang="en-US" dirty="0"/>
          </a:p>
        </p:txBody>
      </p:sp>
    </p:spTree>
    <p:extLst>
      <p:ext uri="{BB962C8B-B14F-4D97-AF65-F5344CB8AC3E}">
        <p14:creationId xmlns:p14="http://schemas.microsoft.com/office/powerpoint/2010/main" val="10668381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3927811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14046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3E36C2-6279-4DF1-BEAB-A3CA07DDE768}" type="datetime1">
              <a:rPr lang="zh-CN" altLang="en-US" smtClean="0"/>
              <a:pPr/>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数据聚类</a:t>
            </a:r>
            <a:endParaRPr lang="zh-CN" altLang="en-US" dirty="0"/>
          </a:p>
        </p:txBody>
      </p:sp>
    </p:spTree>
    <p:extLst>
      <p:ext uri="{BB962C8B-B14F-4D97-AF65-F5344CB8AC3E}">
        <p14:creationId xmlns:p14="http://schemas.microsoft.com/office/powerpoint/2010/main" val="4326774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2897061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85644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smtClean="0"/>
              <a:t>数据聚类</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fld id="{AA8ABCAC-D85C-4446-B002-6C4319012A2E}" type="datetime1">
              <a:rPr lang="zh-CN" altLang="en-US" smtClean="0"/>
              <a:pPr>
                <a:defRPr/>
              </a:pPr>
              <a:t>2021/7/26</a:t>
            </a:fld>
            <a:endParaRPr lang="en-US" altLang="zh-CN"/>
          </a:p>
        </p:txBody>
      </p:sp>
    </p:spTree>
    <p:extLst>
      <p:ext uri="{BB962C8B-B14F-4D97-AF65-F5344CB8AC3E}">
        <p14:creationId xmlns:p14="http://schemas.microsoft.com/office/powerpoint/2010/main" val="2001842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CF06FA15-D293-4F6D-905E-1F794D0D89E1}" type="datetime1">
              <a:rPr lang="zh-CN" altLang="en-US" smtClean="0"/>
              <a:t>2021/7/26</a:t>
            </a:fld>
            <a:endParaRPr lang="zh-CN" altLang="en-US"/>
          </a:p>
        </p:txBody>
      </p:sp>
      <p:sp>
        <p:nvSpPr>
          <p:cNvPr id="11"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2"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1848170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4260367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350115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F1FA47-AF26-4DDD-B190-012253D3D13F}" type="datetime1">
              <a:rPr lang="zh-CN" altLang="en-US" smtClean="0"/>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Tree>
    <p:extLst>
      <p:ext uri="{BB962C8B-B14F-4D97-AF65-F5344CB8AC3E}">
        <p14:creationId xmlns:p14="http://schemas.microsoft.com/office/powerpoint/2010/main" val="29025671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DFD06D23-6121-4B44-B18A-20FB3A768C83}"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dirty="0"/>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7429250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223565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3A7644-91BF-45BE-9E93-6C216D154CBE}" type="datetime1">
              <a:rPr lang="zh-CN" altLang="en-US" smtClean="0"/>
              <a:pPr/>
              <a:t>2021/7/26</a:t>
            </a:fld>
            <a:endParaRPr lang="zh-CN" altLang="en-US"/>
          </a:p>
        </p:txBody>
      </p:sp>
      <p:sp>
        <p:nvSpPr>
          <p:cNvPr id="6" name="Slide Number Placeholder 5"/>
          <p:cNvSpPr>
            <a:spLocks noGrp="1"/>
          </p:cNvSpPr>
          <p:nvPr>
            <p:ph type="sldNum" sz="quarter" idx="12"/>
          </p:nvPr>
        </p:nvSpPr>
        <p:spPr/>
        <p:txBody>
          <a:bodyPr/>
          <a:lstStyle/>
          <a:p>
            <a:fld id="{AA1FFF48-E6B6-4D09-A083-0394F0202530}" type="slidenum">
              <a:rPr lang="zh-CN" altLang="en-US" smtClean="0"/>
              <a:pPr/>
              <a:t>‹#›</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smtClean="0"/>
              <a:t>关联规则</a:t>
            </a:r>
            <a:endParaRPr lang="zh-CN" altLang="en-US" dirty="0"/>
          </a:p>
        </p:txBody>
      </p:sp>
    </p:spTree>
    <p:extLst>
      <p:ext uri="{BB962C8B-B14F-4D97-AF65-F5344CB8AC3E}">
        <p14:creationId xmlns:p14="http://schemas.microsoft.com/office/powerpoint/2010/main" val="7284058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E253E4C-59AC-445F-A5B4-2F243139B5AB}" type="datetime1">
              <a:rPr lang="zh-CN" altLang="en-US" smtClean="0"/>
              <a:t>2021/7/26</a:t>
            </a:fld>
            <a:endParaRPr lang="zh-CN" altLang="en-US"/>
          </a:p>
        </p:txBody>
      </p:sp>
      <p:sp>
        <p:nvSpPr>
          <p:cNvPr id="3"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4"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5599374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10" name="Picture 20" descr="wleh"/>
          <p:cNvPicPr>
            <a:picLocks noChangeAspect="1" noChangeArrowheads="1"/>
          </p:cNvPicPr>
          <p:nvPr userDrawn="1"/>
        </p:nvPicPr>
        <p:blipFill>
          <a:blip r:embed="rId2"/>
          <a:srcRect/>
          <a:stretch>
            <a:fillRect/>
          </a:stretch>
        </p:blipFill>
        <p:spPr bwMode="auto">
          <a:xfrm>
            <a:off x="-10188" y="14537"/>
            <a:ext cx="9154188" cy="6859361"/>
          </a:xfrm>
          <a:prstGeom prst="rect">
            <a:avLst/>
          </a:prstGeom>
          <a:noFill/>
          <a:ln w="9525">
            <a:noFill/>
            <a:miter lim="800000"/>
            <a:headEnd/>
            <a:tailEnd/>
          </a:ln>
        </p:spPr>
      </p:pic>
      <p:sp>
        <p:nvSpPr>
          <p:cNvPr id="12" name="Text Placeholder 2"/>
          <p:cNvSpPr>
            <a:spLocks noGrp="1"/>
          </p:cNvSpPr>
          <p:nvPr>
            <p:ph idx="1"/>
          </p:nvPr>
        </p:nvSpPr>
        <p:spPr>
          <a:xfrm>
            <a:off x="838200" y="1235744"/>
            <a:ext cx="8305800" cy="51396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6" name="矩形 15"/>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Tree>
    <p:extLst>
      <p:ext uri="{BB962C8B-B14F-4D97-AF65-F5344CB8AC3E}">
        <p14:creationId xmlns:p14="http://schemas.microsoft.com/office/powerpoint/2010/main" val="61348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7.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0" descr="wleh"/>
          <p:cNvPicPr>
            <a:picLocks noChangeAspect="1" noChangeArrowheads="1"/>
          </p:cNvPicPr>
          <p:nvPr userDrawn="1"/>
        </p:nvPicPr>
        <p:blipFill>
          <a:blip r:embed="rId18"/>
          <a:srcRect/>
          <a:stretch>
            <a:fillRect/>
          </a:stretch>
        </p:blipFill>
        <p:spPr bwMode="auto">
          <a:xfrm>
            <a:off x="-10188" y="801790"/>
            <a:ext cx="9154188" cy="5807275"/>
          </a:xfrm>
          <a:prstGeom prst="rect">
            <a:avLst/>
          </a:prstGeom>
          <a:noFill/>
          <a:ln w="9525">
            <a:noFill/>
            <a:miter lim="800000"/>
            <a:headEnd/>
            <a:tailEnd/>
          </a:ln>
        </p:spPr>
      </p:pic>
      <p:sp>
        <p:nvSpPr>
          <p:cNvPr id="23"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24"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27" name="图片 2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sp>
        <p:nvSpPr>
          <p:cNvPr id="28" name="矩形 27"/>
          <p:cNvSpPr/>
          <p:nvPr userDrawn="1"/>
        </p:nvSpPr>
        <p:spPr>
          <a:xfrm>
            <a:off x="-3" y="788988"/>
            <a:ext cx="9144004" cy="582007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0" descr="wleh"/>
          <p:cNvPicPr>
            <a:picLocks noChangeAspect="1" noChangeArrowheads="1"/>
          </p:cNvPicPr>
          <p:nvPr userDrawn="1"/>
        </p:nvPicPr>
        <p:blipFill>
          <a:blip r:embed="rId18"/>
          <a:srcRect/>
          <a:stretch>
            <a:fillRect/>
          </a:stretch>
        </p:blipFill>
        <p:spPr bwMode="auto">
          <a:xfrm>
            <a:off x="-10188" y="801790"/>
            <a:ext cx="9237315" cy="5807275"/>
          </a:xfrm>
          <a:prstGeom prst="rect">
            <a:avLst/>
          </a:prstGeom>
          <a:noFill/>
          <a:ln w="9525">
            <a:noFill/>
            <a:miter lim="800000"/>
            <a:headEnd/>
            <a:tailEnd/>
          </a:ln>
        </p:spPr>
      </p:pic>
      <p:cxnSp>
        <p:nvCxnSpPr>
          <p:cNvPr id="30" name="直接连接符 29"/>
          <p:cNvCxnSpPr/>
          <p:nvPr userDrawn="1"/>
        </p:nvCxnSpPr>
        <p:spPr>
          <a:xfrm>
            <a:off x="1" y="742376"/>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3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7830997B-C783-4830-B19A-70E0ED0F77D7}" type="datetime1">
              <a:rPr lang="zh-CN" altLang="en-US" smtClean="0"/>
              <a:t>2021/7/26</a:t>
            </a:fld>
            <a:endParaRPr lang="zh-CN" altLang="en-US"/>
          </a:p>
        </p:txBody>
      </p:sp>
      <p:sp>
        <p:nvSpPr>
          <p:cNvPr id="3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3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68099977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61" r:id="rId13"/>
    <p:sldLayoutId id="2147483666" r:id="rId14"/>
    <p:sldLayoutId id="2147483667" r:id="rId15"/>
    <p:sldLayoutId id="2147483684"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0" descr="wleh"/>
          <p:cNvPicPr>
            <a:picLocks noChangeAspect="1" noChangeArrowheads="1"/>
          </p:cNvPicPr>
          <p:nvPr userDrawn="1"/>
        </p:nvPicPr>
        <p:blipFill>
          <a:blip r:embed="rId2"/>
          <a:srcRect/>
          <a:stretch>
            <a:fillRect/>
          </a:stretch>
        </p:blipFill>
        <p:spPr bwMode="auto">
          <a:xfrm>
            <a:off x="0" y="-774700"/>
            <a:ext cx="9237315" cy="7632700"/>
          </a:xfrm>
          <a:prstGeom prst="rect">
            <a:avLst/>
          </a:prstGeom>
          <a:noFill/>
          <a:ln w="9525">
            <a:noFill/>
            <a:miter lim="800000"/>
            <a:headEnd/>
            <a:tailEnd/>
          </a:ln>
        </p:spPr>
      </p:pic>
      <p:sp>
        <p:nvSpPr>
          <p:cNvPr id="3" name="矩形 2"/>
          <p:cNvSpPr/>
          <p:nvPr userDrawn="1"/>
        </p:nvSpPr>
        <p:spPr>
          <a:xfrm>
            <a:off x="-3" y="0"/>
            <a:ext cx="9144004" cy="687448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A24B72EC-386E-48FB-9AB7-0D585C642D7B}" type="datetime1">
              <a:rPr lang="zh-CN" altLang="en-US" smtClean="0"/>
              <a:t>2021/7/26</a:t>
            </a:fld>
            <a:endParaRPr lang="zh-CN" altLang="en-US"/>
          </a:p>
        </p:txBody>
      </p:sp>
      <p:sp>
        <p:nvSpPr>
          <p:cNvPr id="5"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6"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1708093173"/>
      </p:ext>
    </p:extLst>
  </p:cSld>
  <p:clrMap bg1="lt1" tx1="dk1" bg2="lt2" tx2="dk2" accent1="accent1" accent2="accent2" accent3="accent3" accent4="accent4" accent5="accent5" accent6="accent6" hlink="hlink" folHlink="folHlin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0" descr="wleh"/>
          <p:cNvPicPr>
            <a:picLocks noChangeAspect="1" noChangeArrowheads="1"/>
          </p:cNvPicPr>
          <p:nvPr userDrawn="1"/>
        </p:nvPicPr>
        <p:blipFill>
          <a:blip r:embed="rId3"/>
          <a:srcRect/>
          <a:stretch>
            <a:fillRect/>
          </a:stretch>
        </p:blipFill>
        <p:spPr bwMode="auto">
          <a:xfrm>
            <a:off x="-10188" y="801790"/>
            <a:ext cx="9154188" cy="5807275"/>
          </a:xfrm>
          <a:prstGeom prst="rect">
            <a:avLst/>
          </a:prstGeom>
          <a:noFill/>
          <a:ln w="9525">
            <a:noFill/>
            <a:miter lim="800000"/>
            <a:headEnd/>
            <a:tailEnd/>
          </a:ln>
        </p:spPr>
      </p:pic>
      <p:sp>
        <p:nvSpPr>
          <p:cNvPr id="8" name="Title Placeholder 1"/>
          <p:cNvSpPr>
            <a:spLocks noGrp="1"/>
          </p:cNvSpPr>
          <p:nvPr>
            <p:ph type="title"/>
          </p:nvPr>
        </p:nvSpPr>
        <p:spPr>
          <a:xfrm>
            <a:off x="838200" y="365125"/>
            <a:ext cx="83058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9" name="Text Placeholder 2"/>
          <p:cNvSpPr>
            <a:spLocks noGrp="1"/>
          </p:cNvSpPr>
          <p:nvPr>
            <p:ph type="body" idx="1"/>
          </p:nvPr>
        </p:nvSpPr>
        <p:spPr>
          <a:xfrm>
            <a:off x="838200" y="1825625"/>
            <a:ext cx="83058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9143999" cy="6858000"/>
          </a:xfrm>
          <a:prstGeom prst="rect">
            <a:avLst/>
          </a:prstGeom>
          <a:effectLst>
            <a:outerShdw blurRad="50800" dist="50800" dir="5400000" algn="ctr" rotWithShape="0">
              <a:schemeClr val="tx1">
                <a:alpha val="99000"/>
              </a:schemeClr>
            </a:outerShdw>
          </a:effectLst>
        </p:spPr>
      </p:pic>
      <p:cxnSp>
        <p:nvCxnSpPr>
          <p:cNvPr id="13" name="直接连接符 12"/>
          <p:cNvCxnSpPr/>
          <p:nvPr userDrawn="1"/>
        </p:nvCxnSpPr>
        <p:spPr>
          <a:xfrm>
            <a:off x="1" y="825500"/>
            <a:ext cx="9144000" cy="0"/>
          </a:xfrm>
          <a:prstGeom prst="line">
            <a:avLst/>
          </a:prstGeom>
          <a:ln w="57150" cmpd="sng">
            <a:solidFill>
              <a:srgbClr val="353668"/>
            </a:solidFill>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7" name="日期占位符 3"/>
          <p:cNvSpPr>
            <a:spLocks noGrp="1"/>
          </p:cNvSpPr>
          <p:nvPr>
            <p:ph type="dt" sz="half" idx="2"/>
          </p:nvPr>
        </p:nvSpPr>
        <p:spPr>
          <a:xfrm>
            <a:off x="628650" y="6544955"/>
            <a:ext cx="2057400" cy="365125"/>
          </a:xfrm>
          <a:prstGeom prst="rect">
            <a:avLst/>
          </a:prstGeom>
        </p:spPr>
        <p:txBody>
          <a:bodyPr vert="horz" lIns="91440" tIns="45720" rIns="91440" bIns="45720" rtlCol="0" anchor="ctr"/>
          <a:lstStyle>
            <a:lvl1pPr algn="l">
              <a:defRPr sz="1200" b="1">
                <a:solidFill>
                  <a:schemeClr val="bg1"/>
                </a:solidFill>
              </a:defRPr>
            </a:lvl1pPr>
          </a:lstStyle>
          <a:p>
            <a:fld id="{8990627E-4872-4234-8878-1835141214BE}" type="datetime1">
              <a:rPr lang="zh-CN" altLang="en-US" smtClean="0"/>
              <a:t>2021/7/26</a:t>
            </a:fld>
            <a:endParaRPr lang="zh-CN" altLang="en-US"/>
          </a:p>
        </p:txBody>
      </p:sp>
      <p:sp>
        <p:nvSpPr>
          <p:cNvPr id="18" name="页脚占位符 4"/>
          <p:cNvSpPr>
            <a:spLocks noGrp="1"/>
          </p:cNvSpPr>
          <p:nvPr>
            <p:ph type="ftr" sz="quarter" idx="3"/>
          </p:nvPr>
        </p:nvSpPr>
        <p:spPr>
          <a:xfrm>
            <a:off x="3028950" y="6544955"/>
            <a:ext cx="3086100" cy="365125"/>
          </a:xfrm>
          <a:prstGeom prst="rect">
            <a:avLst/>
          </a:prstGeom>
        </p:spPr>
        <p:txBody>
          <a:bodyPr vert="horz" lIns="91440" tIns="45720" rIns="91440" bIns="45720" rtlCol="0" anchor="ctr"/>
          <a:lstStyle>
            <a:lvl1pPr algn="ctr">
              <a:defRPr sz="1200" b="1">
                <a:solidFill>
                  <a:schemeClr val="bg1"/>
                </a:solidFill>
              </a:defRPr>
            </a:lvl1pPr>
          </a:lstStyle>
          <a:p>
            <a:r>
              <a:rPr lang="zh-CN" altLang="en-US" smtClean="0"/>
              <a:t>数据预处理</a:t>
            </a:r>
            <a:endParaRPr lang="zh-CN" altLang="en-US"/>
          </a:p>
        </p:txBody>
      </p:sp>
      <p:sp>
        <p:nvSpPr>
          <p:cNvPr id="19" name="灯片编号占位符 5"/>
          <p:cNvSpPr>
            <a:spLocks noGrp="1"/>
          </p:cNvSpPr>
          <p:nvPr>
            <p:ph type="sldNum" sz="quarter" idx="4"/>
          </p:nvPr>
        </p:nvSpPr>
        <p:spPr>
          <a:xfrm>
            <a:off x="6457950" y="6544955"/>
            <a:ext cx="2057400" cy="365125"/>
          </a:xfrm>
          <a:prstGeom prst="rect">
            <a:avLst/>
          </a:prstGeom>
        </p:spPr>
        <p:txBody>
          <a:bodyPr vert="horz" lIns="91440" tIns="45720" rIns="91440" bIns="45720" rtlCol="0" anchor="ctr"/>
          <a:lstStyle>
            <a:lvl1pPr algn="r">
              <a:defRPr sz="1200" b="1">
                <a:solidFill>
                  <a:schemeClr val="bg1"/>
                </a:solidFill>
              </a:defRPr>
            </a:lvl1pPr>
          </a:lstStyle>
          <a:p>
            <a:fld id="{B56BBEF4-C866-47E6-949C-7ADFB3A5A8F5}" type="slidenum">
              <a:rPr lang="zh-CN" altLang="en-US" smtClean="0"/>
              <a:pPr/>
              <a:t>‹#›</a:t>
            </a:fld>
            <a:endParaRPr lang="zh-CN" altLang="en-US"/>
          </a:p>
        </p:txBody>
      </p:sp>
    </p:spTree>
    <p:extLst>
      <p:ext uri="{BB962C8B-B14F-4D97-AF65-F5344CB8AC3E}">
        <p14:creationId xmlns:p14="http://schemas.microsoft.com/office/powerpoint/2010/main" val="3764811404"/>
      </p:ext>
    </p:extLst>
  </p:cSld>
  <p:clrMap bg1="lt1" tx1="dk1" bg2="lt2" tx2="dk2" accent1="accent1" accent2="accent2" accent3="accent3" accent4="accent4" accent5="accent5" accent6="accent6" hlink="hlink" folHlink="folHlink"/>
  <p:sldLayoutIdLst>
    <p:sldLayoutId id="2147483683"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4.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2.xml"/><Relationship Id="rId27" Type="http://schemas.microsoft.com/office/2007/relationships/hdphoto" Target="../media/hdphoto2.wdp"/><Relationship Id="rId30"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0.wmf"/><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3.bin"/><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9.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74700" y="-916"/>
            <a:ext cx="9903451" cy="5143500"/>
          </a:xfrm>
          <a:prstGeom prst="rect">
            <a:avLst/>
          </a:prstGeom>
        </p:spPr>
      </p:pic>
      <p:pic>
        <p:nvPicPr>
          <p:cNvPr id="24" name="PA_图片 2"/>
          <p:cNvPicPr>
            <a:picLocks noChangeAspect="1" noChangeArrowheads="1"/>
          </p:cNvPicPr>
          <p:nvPr>
            <p:custDataLst>
              <p:tags r:id="rId2"/>
            </p:custDataLst>
          </p:nvPr>
        </p:nvPicPr>
        <p:blipFill rotWithShape="1">
          <a:blip r:embed="rId26">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val="0"/>
              </a:ext>
            </a:extLst>
          </a:blip>
          <a:srcRect l="6502" r="6502" b="19233"/>
          <a:stretch/>
        </p:blipFill>
        <p:spPr bwMode="auto">
          <a:xfrm>
            <a:off x="219349" y="2679150"/>
            <a:ext cx="8945884" cy="26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A_图片 2"/>
          <p:cNvPicPr>
            <a:picLocks noChangeAspect="1" noChangeArrowheads="1"/>
          </p:cNvPicPr>
          <p:nvPr>
            <p:custDataLst>
              <p:tags r:id="rId3"/>
            </p:custDataLst>
          </p:nvPr>
        </p:nvPicPr>
        <p:blipFill rotWithShape="1">
          <a:blip r:embed="rId28">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rcRect l="6502" r="6502" b="19233"/>
          <a:stretch/>
        </p:blipFill>
        <p:spPr bwMode="auto">
          <a:xfrm>
            <a:off x="0" y="2419171"/>
            <a:ext cx="8985229" cy="332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A_图片 2"/>
          <p:cNvPicPr>
            <a:picLocks noChangeAspect="1" noChangeArrowheads="1"/>
          </p:cNvPicPr>
          <p:nvPr>
            <p:custDataLst>
              <p:tags r:id="rId4"/>
            </p:custDataLst>
          </p:nvPr>
        </p:nvPicPr>
        <p:blipFill rotWithShape="1">
          <a:blip r:embed="rId29">
            <a:extLst>
              <a:ext uri="{BEBA8EAE-BF5A-486C-A8C5-ECC9F3942E4B}">
                <a14:imgProps xmlns:a14="http://schemas.microsoft.com/office/drawing/2010/main">
                  <a14:imgLayer r:embed="rId27">
                    <a14:imgEffect>
                      <a14:brightnessContrast bright="40000" contrast="20000"/>
                    </a14:imgEffect>
                  </a14:imgLayer>
                </a14:imgProps>
              </a:ext>
              <a:ext uri="{28A0092B-C50C-407E-A947-70E740481C1C}">
                <a14:useLocalDpi xmlns:a14="http://schemas.microsoft.com/office/drawing/2010/main" val="0"/>
              </a:ext>
            </a:extLst>
          </a:blip>
          <a:srcRect l="6502" r="6502" b="19233"/>
          <a:stretch/>
        </p:blipFill>
        <p:spPr bwMode="auto">
          <a:xfrm flipH="1">
            <a:off x="-13075" y="3943575"/>
            <a:ext cx="9157074" cy="29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A_图片 4"/>
          <p:cNvPicPr>
            <a:picLocks noChangeAspect="1"/>
          </p:cNvPicPr>
          <p:nvPr>
            <p:custDataLst>
              <p:tags r:id="rId5"/>
            </p:custDataLst>
          </p:nvPr>
        </p:nvPicPr>
        <p:blipFill rotWithShape="1">
          <a:blip r:embed="rId30">
            <a:extLst>
              <a:ext uri="{28A0092B-C50C-407E-A947-70E740481C1C}">
                <a14:useLocalDpi xmlns:a14="http://schemas.microsoft.com/office/drawing/2010/main" val="0"/>
              </a:ext>
            </a:extLst>
          </a:blip>
          <a:srcRect l="15423" t="13531" r="15718" b="15189"/>
          <a:stretch/>
        </p:blipFill>
        <p:spPr>
          <a:xfrm rot="21287991">
            <a:off x="101147" y="3116169"/>
            <a:ext cx="7382267" cy="1833236"/>
          </a:xfrm>
          <a:prstGeom prst="rect">
            <a:avLst/>
          </a:prstGeom>
        </p:spPr>
      </p:pic>
      <p:sp>
        <p:nvSpPr>
          <p:cNvPr id="52" name="PA_文本框 51"/>
          <p:cNvSpPr txBox="1"/>
          <p:nvPr>
            <p:custDataLst>
              <p:tags r:id="rId6"/>
            </p:custDataLst>
          </p:nvPr>
        </p:nvSpPr>
        <p:spPr>
          <a:xfrm>
            <a:off x="1224863" y="4647441"/>
            <a:ext cx="3178974" cy="646331"/>
          </a:xfrm>
          <a:prstGeom prst="rect">
            <a:avLst/>
          </a:prstGeom>
          <a:noFill/>
        </p:spPr>
        <p:txBody>
          <a:bodyPr wrap="square" rtlCol="0">
            <a:spAutoFit/>
          </a:bodyPr>
          <a:lstStyle/>
          <a:p>
            <a:pPr algn="ctr"/>
            <a:r>
              <a:rPr lang="zh-CN" altLang="en-US" b="1" dirty="0">
                <a:solidFill>
                  <a:srgbClr val="003366"/>
                </a:solidFill>
                <a:latin typeface="微软雅黑" panose="020B0503020204020204" pitchFamily="34" charset="-122"/>
                <a:ea typeface="微软雅黑" panose="020B0503020204020204" pitchFamily="34" charset="-122"/>
              </a:rPr>
              <a:t>数据</a:t>
            </a:r>
            <a:r>
              <a:rPr lang="zh-CN" altLang="en-US" b="1" dirty="0" smtClean="0">
                <a:solidFill>
                  <a:srgbClr val="003366"/>
                </a:solidFill>
                <a:latin typeface="微软雅黑" panose="020B0503020204020204" pitchFamily="34" charset="-122"/>
                <a:ea typeface="微软雅黑" panose="020B0503020204020204" pitchFamily="34" charset="-122"/>
              </a:rPr>
              <a:t>科学系</a:t>
            </a:r>
            <a:endParaRPr lang="en-US" altLang="zh-CN" b="1" dirty="0" smtClean="0">
              <a:solidFill>
                <a:srgbClr val="003366"/>
              </a:solidFill>
              <a:latin typeface="微软雅黑" panose="020B0503020204020204" pitchFamily="34" charset="-122"/>
              <a:ea typeface="微软雅黑" panose="020B0503020204020204" pitchFamily="34" charset="-122"/>
            </a:endParaRPr>
          </a:p>
          <a:p>
            <a:pPr algn="ctr"/>
            <a:r>
              <a:rPr lang="zh-CN" altLang="en-US" b="1" dirty="0" smtClean="0">
                <a:solidFill>
                  <a:srgbClr val="003366"/>
                </a:solidFill>
                <a:latin typeface="微软雅黑" panose="020B0503020204020204" pitchFamily="34" charset="-122"/>
                <a:ea typeface="微软雅黑" panose="020B0503020204020204" pitchFamily="34" charset="-122"/>
                <a:sym typeface="Bebas" pitchFamily="2" charset="0"/>
              </a:rPr>
              <a:t>数字</a:t>
            </a:r>
            <a:r>
              <a:rPr lang="zh-CN" altLang="en-US" b="1" dirty="0">
                <a:solidFill>
                  <a:srgbClr val="003366"/>
                </a:solidFill>
                <a:latin typeface="微软雅黑" panose="020B0503020204020204" pitchFamily="34" charset="-122"/>
                <a:ea typeface="微软雅黑" panose="020B0503020204020204" pitchFamily="34" charset="-122"/>
                <a:sym typeface="Bebas" pitchFamily="2" charset="0"/>
              </a:rPr>
              <a:t>农业工程技术研究中心</a:t>
            </a:r>
          </a:p>
        </p:txBody>
      </p:sp>
      <p:grpSp>
        <p:nvGrpSpPr>
          <p:cNvPr id="4" name="组合 3"/>
          <p:cNvGrpSpPr/>
          <p:nvPr/>
        </p:nvGrpSpPr>
        <p:grpSpPr>
          <a:xfrm>
            <a:off x="506599" y="2711248"/>
            <a:ext cx="4825672" cy="72961"/>
            <a:chOff x="-1175327" y="3822509"/>
            <a:chExt cx="9546379" cy="206442"/>
          </a:xfrm>
        </p:grpSpPr>
        <p:sp>
          <p:nvSpPr>
            <p:cNvPr id="54" name="PA_矩形 53"/>
            <p:cNvSpPr/>
            <p:nvPr>
              <p:custDataLst>
                <p:tags r:id="rId19"/>
              </p:custDataLst>
            </p:nvPr>
          </p:nvSpPr>
          <p:spPr>
            <a:xfrm flipV="1">
              <a:off x="-1175327" y="3832283"/>
              <a:ext cx="3195731" cy="18356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5" name="PA_矩形 54"/>
            <p:cNvSpPr/>
            <p:nvPr>
              <p:custDataLst>
                <p:tags r:id="rId20"/>
              </p:custDataLst>
            </p:nvPr>
          </p:nvSpPr>
          <p:spPr>
            <a:xfrm>
              <a:off x="2020404" y="3822509"/>
              <a:ext cx="3177078" cy="2064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sp>
          <p:nvSpPr>
            <p:cNvPr id="56" name="PA_矩形 55"/>
            <p:cNvSpPr/>
            <p:nvPr>
              <p:custDataLst>
                <p:tags r:id="rId21"/>
              </p:custDataLst>
            </p:nvPr>
          </p:nvSpPr>
          <p:spPr>
            <a:xfrm flipV="1">
              <a:off x="5193974" y="3832283"/>
              <a:ext cx="3177078" cy="1835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8">
                <a:latin typeface="Bebas" pitchFamily="2" charset="0"/>
                <a:ea typeface="微软雅黑" panose="020B0503020204020204" pitchFamily="34" charset="-122"/>
                <a:sym typeface="Bebas" pitchFamily="2" charset="0"/>
              </a:endParaRPr>
            </a:p>
          </p:txBody>
        </p:sp>
      </p:grpSp>
      <p:sp>
        <p:nvSpPr>
          <p:cNvPr id="57" name="PA_文本框 56"/>
          <p:cNvSpPr txBox="1"/>
          <p:nvPr>
            <p:custDataLst>
              <p:tags r:id="rId7"/>
            </p:custDataLst>
          </p:nvPr>
        </p:nvSpPr>
        <p:spPr>
          <a:xfrm>
            <a:off x="-109194" y="1877205"/>
            <a:ext cx="5619987" cy="694576"/>
          </a:xfrm>
          <a:prstGeom prst="rect">
            <a:avLst/>
          </a:prstGeom>
          <a:noFill/>
          <a:effectLst>
            <a:outerShdw blurRad="50800" dist="990600" dir="2820000" sx="60000" sy="60000" algn="l" rotWithShape="0">
              <a:srgbClr val="008A87">
                <a:alpha val="0"/>
              </a:srgbClr>
            </a:outerShdw>
          </a:effectLst>
        </p:spPr>
        <p:txBody>
          <a:bodyPr wrap="square" lIns="0" tIns="93499" rIns="116874" rtlCol="0" anchor="b" anchorCtr="1">
            <a:spAutoFit/>
          </a:bodyPr>
          <a:lstStyle/>
          <a:p>
            <a:pPr lvl="1"/>
            <a:r>
              <a:rPr lang="en-US" altLang="zh-CN" sz="3116" b="1" spc="-195" dirty="0">
                <a:latin typeface="Bebas" pitchFamily="2" charset="0"/>
                <a:ea typeface="微软雅黑" panose="020B0503020204020204" pitchFamily="34" charset="-122"/>
                <a:sym typeface="Bebas" pitchFamily="2" charset="0"/>
              </a:rPr>
              <a:t> </a:t>
            </a:r>
            <a:r>
              <a:rPr lang="zh-CN" altLang="en-US" sz="3600" b="1" spc="-195" dirty="0" smtClean="0">
                <a:latin typeface="Bebas" pitchFamily="2" charset="0"/>
                <a:ea typeface="微软雅黑" panose="020B0503020204020204" pitchFamily="34" charset="-122"/>
                <a:sym typeface="Bebas" pitchFamily="2" charset="0"/>
              </a:rPr>
              <a:t>数据挖掘原理</a:t>
            </a:r>
            <a:endParaRPr lang="zh-CN" altLang="en-US" sz="2800" b="1" spc="-195" dirty="0">
              <a:latin typeface="Bebas" pitchFamily="2" charset="0"/>
              <a:ea typeface="微软雅黑" panose="020B0503020204020204" pitchFamily="34" charset="-122"/>
              <a:sym typeface="Bebas" pitchFamily="2" charset="0"/>
            </a:endParaRPr>
          </a:p>
        </p:txBody>
      </p:sp>
      <p:sp>
        <p:nvSpPr>
          <p:cNvPr id="58" name="PA_圆角矩形 57"/>
          <p:cNvSpPr/>
          <p:nvPr>
            <p:custDataLst>
              <p:tags r:id="rId8"/>
            </p:custDataLst>
          </p:nvPr>
        </p:nvSpPr>
        <p:spPr>
          <a:xfrm>
            <a:off x="-70306" y="2925095"/>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116"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主讲教师：李志</a:t>
            </a:r>
            <a:r>
              <a:rPr lang="zh-CN" altLang="en-US" sz="3116"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Bebas" pitchFamily="2" charset="0"/>
              </a:rPr>
              <a:t>勇</a:t>
            </a:r>
            <a:endParaRPr lang="zh-CN" altLang="en-US" sz="1818"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Bebas" pitchFamily="2" charset="0"/>
            </a:endParaRPr>
          </a:p>
        </p:txBody>
      </p:sp>
      <p:sp>
        <p:nvSpPr>
          <p:cNvPr id="13" name="PA_任意多边形 13"/>
          <p:cNvSpPr>
            <a:spLocks/>
          </p:cNvSpPr>
          <p:nvPr>
            <p:custDataLst>
              <p:tags r:id="rId9"/>
            </p:custDataLst>
          </p:nvPr>
        </p:nvSpPr>
        <p:spPr bwMode="auto">
          <a:xfrm>
            <a:off x="5922097" y="-3039"/>
            <a:ext cx="1745079" cy="1744049"/>
          </a:xfrm>
          <a:custGeom>
            <a:avLst/>
            <a:gdLst>
              <a:gd name="T0" fmla="*/ 0 w 5711"/>
              <a:gd name="T1" fmla="*/ 2855 h 5711"/>
              <a:gd name="T2" fmla="*/ 2855 w 5711"/>
              <a:gd name="T3" fmla="*/ 0 h 5711"/>
              <a:gd name="T4" fmla="*/ 5711 w 5711"/>
              <a:gd name="T5" fmla="*/ 2855 h 5711"/>
              <a:gd name="T6" fmla="*/ 2855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5" y="0"/>
                </a:lnTo>
                <a:lnTo>
                  <a:pt x="5711" y="2855"/>
                </a:lnTo>
                <a:lnTo>
                  <a:pt x="2855" y="5711"/>
                </a:lnTo>
                <a:lnTo>
                  <a:pt x="0" y="2855"/>
                </a:lnTo>
                <a:close/>
              </a:path>
            </a:pathLst>
          </a:custGeom>
          <a:solidFill>
            <a:srgbClr val="00B0F0">
              <a:alpha val="23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pic>
        <p:nvPicPr>
          <p:cNvPr id="14" name="PA_图片 15" descr="C:\Users\Administrator\Desktop\图片113413.png"/>
          <p:cNvPicPr>
            <a:picLocks noChangeAspect="1" noChangeArrowheads="1"/>
          </p:cNvPicPr>
          <p:nvPr>
            <p:custDataLst>
              <p:tags r:id="rId10"/>
            </p:custDataLst>
          </p:nvPr>
        </p:nvPicPr>
        <p:blipFill rotWithShape="1">
          <a:blip r:embed="rId31" cstate="print">
            <a:extLst>
              <a:ext uri="{28A0092B-C50C-407E-A947-70E740481C1C}">
                <a14:useLocalDpi xmlns:a14="http://schemas.microsoft.com/office/drawing/2010/main" val="0"/>
              </a:ext>
            </a:extLst>
          </a:blip>
          <a:srcRect l="26140" t="6321" r="26486" b="8083"/>
          <a:stretch/>
        </p:blipFill>
        <p:spPr bwMode="auto">
          <a:xfrm>
            <a:off x="5878999" y="1026203"/>
            <a:ext cx="2976856" cy="3025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PA_组合 14"/>
          <p:cNvGrpSpPr/>
          <p:nvPr>
            <p:custDataLst>
              <p:tags r:id="rId11"/>
            </p:custDataLst>
          </p:nvPr>
        </p:nvGrpSpPr>
        <p:grpSpPr>
          <a:xfrm>
            <a:off x="5670591" y="3234584"/>
            <a:ext cx="1745079" cy="1744049"/>
            <a:chOff x="8916682" y="3879850"/>
            <a:chExt cx="2687637" cy="2686050"/>
          </a:xfrm>
          <a:solidFill>
            <a:srgbClr val="0172EF"/>
          </a:solidFill>
        </p:grpSpPr>
        <p:sp>
          <p:nvSpPr>
            <p:cNvPr id="16" name="Freeform 5"/>
            <p:cNvSpPr>
              <a:spLocks/>
            </p:cNvSpPr>
            <p:nvPr/>
          </p:nvSpPr>
          <p:spPr bwMode="auto">
            <a:xfrm>
              <a:off x="8916682" y="3879850"/>
              <a:ext cx="2687637" cy="2686050"/>
            </a:xfrm>
            <a:custGeom>
              <a:avLst/>
              <a:gdLst>
                <a:gd name="T0" fmla="*/ 0 w 5711"/>
                <a:gd name="T1" fmla="*/ 2856 h 5712"/>
                <a:gd name="T2" fmla="*/ 2856 w 5711"/>
                <a:gd name="T3" fmla="*/ 0 h 5712"/>
                <a:gd name="T4" fmla="*/ 5711 w 5711"/>
                <a:gd name="T5" fmla="*/ 2856 h 5712"/>
                <a:gd name="T6" fmla="*/ 2856 w 5711"/>
                <a:gd name="T7" fmla="*/ 5712 h 5712"/>
                <a:gd name="T8" fmla="*/ 0 w 5711"/>
                <a:gd name="T9" fmla="*/ 2856 h 5712"/>
              </a:gdLst>
              <a:ahLst/>
              <a:cxnLst>
                <a:cxn ang="0">
                  <a:pos x="T0" y="T1"/>
                </a:cxn>
                <a:cxn ang="0">
                  <a:pos x="T2" y="T3"/>
                </a:cxn>
                <a:cxn ang="0">
                  <a:pos x="T4" y="T5"/>
                </a:cxn>
                <a:cxn ang="0">
                  <a:pos x="T6" y="T7"/>
                </a:cxn>
                <a:cxn ang="0">
                  <a:pos x="T8" y="T9"/>
                </a:cxn>
              </a:cxnLst>
              <a:rect l="0" t="0" r="r" b="b"/>
              <a:pathLst>
                <a:path w="5711" h="5712">
                  <a:moveTo>
                    <a:pt x="0" y="2856"/>
                  </a:moveTo>
                  <a:lnTo>
                    <a:pt x="2856" y="0"/>
                  </a:lnTo>
                  <a:lnTo>
                    <a:pt x="5711" y="2856"/>
                  </a:lnTo>
                  <a:lnTo>
                    <a:pt x="2856" y="5712"/>
                  </a:lnTo>
                  <a:lnTo>
                    <a:pt x="0" y="2856"/>
                  </a:lnTo>
                  <a:close/>
                </a:path>
              </a:pathLst>
            </a:custGeom>
            <a:solidFill>
              <a:srgbClr val="0172EF">
                <a:alpha val="62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17" name="TextBox 16"/>
            <p:cNvSpPr txBox="1"/>
            <p:nvPr/>
          </p:nvSpPr>
          <p:spPr>
            <a:xfrm>
              <a:off x="9936881"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团队</a:t>
              </a:r>
            </a:p>
          </p:txBody>
        </p:sp>
      </p:grpSp>
      <p:grpSp>
        <p:nvGrpSpPr>
          <p:cNvPr id="18" name="PA_组合 17"/>
          <p:cNvGrpSpPr/>
          <p:nvPr>
            <p:custDataLst>
              <p:tags r:id="rId12"/>
            </p:custDataLst>
          </p:nvPr>
        </p:nvGrpSpPr>
        <p:grpSpPr>
          <a:xfrm>
            <a:off x="6543646" y="4107638"/>
            <a:ext cx="1745079" cy="1744049"/>
            <a:chOff x="10261294" y="5224463"/>
            <a:chExt cx="2687637" cy="2686050"/>
          </a:xfrm>
          <a:solidFill>
            <a:srgbClr val="00B0F0"/>
          </a:solidFill>
        </p:grpSpPr>
        <p:sp>
          <p:nvSpPr>
            <p:cNvPr id="19" name="Freeform 8"/>
            <p:cNvSpPr>
              <a:spLocks/>
            </p:cNvSpPr>
            <p:nvPr/>
          </p:nvSpPr>
          <p:spPr bwMode="auto">
            <a:xfrm>
              <a:off x="10261294" y="5224463"/>
              <a:ext cx="2687637" cy="2686050"/>
            </a:xfrm>
            <a:custGeom>
              <a:avLst/>
              <a:gdLst>
                <a:gd name="T0" fmla="*/ 2855 w 5711"/>
                <a:gd name="T1" fmla="*/ 0 h 5711"/>
                <a:gd name="T2" fmla="*/ 5711 w 5711"/>
                <a:gd name="T3" fmla="*/ 2856 h 5711"/>
                <a:gd name="T4" fmla="*/ 2855 w 5711"/>
                <a:gd name="T5" fmla="*/ 5711 h 5711"/>
                <a:gd name="T6" fmla="*/ 0 w 5711"/>
                <a:gd name="T7" fmla="*/ 2856 h 5711"/>
                <a:gd name="T8" fmla="*/ 2855 w 5711"/>
                <a:gd name="T9" fmla="*/ 0 h 5711"/>
              </a:gdLst>
              <a:ahLst/>
              <a:cxnLst>
                <a:cxn ang="0">
                  <a:pos x="T0" y="T1"/>
                </a:cxn>
                <a:cxn ang="0">
                  <a:pos x="T2" y="T3"/>
                </a:cxn>
                <a:cxn ang="0">
                  <a:pos x="T4" y="T5"/>
                </a:cxn>
                <a:cxn ang="0">
                  <a:pos x="T6" y="T7"/>
                </a:cxn>
                <a:cxn ang="0">
                  <a:pos x="T8" y="T9"/>
                </a:cxn>
              </a:cxnLst>
              <a:rect l="0" t="0" r="r" b="b"/>
              <a:pathLst>
                <a:path w="5711" h="5711">
                  <a:moveTo>
                    <a:pt x="2855" y="0"/>
                  </a:moveTo>
                  <a:lnTo>
                    <a:pt x="5711" y="2856"/>
                  </a:lnTo>
                  <a:lnTo>
                    <a:pt x="2855" y="5711"/>
                  </a:lnTo>
                  <a:lnTo>
                    <a:pt x="0" y="2856"/>
                  </a:lnTo>
                  <a:lnTo>
                    <a:pt x="2855" y="0"/>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5" name="TextBox 24"/>
            <p:cNvSpPr txBox="1"/>
            <p:nvPr/>
          </p:nvSpPr>
          <p:spPr>
            <a:xfrm>
              <a:off x="11115222" y="6311835"/>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合作</a:t>
              </a:r>
            </a:p>
          </p:txBody>
        </p:sp>
      </p:grpSp>
      <p:grpSp>
        <p:nvGrpSpPr>
          <p:cNvPr id="26" name="PA_组合 25"/>
          <p:cNvGrpSpPr/>
          <p:nvPr>
            <p:custDataLst>
              <p:tags r:id="rId13"/>
            </p:custDataLst>
          </p:nvPr>
        </p:nvGrpSpPr>
        <p:grpSpPr>
          <a:xfrm>
            <a:off x="5670591" y="4978632"/>
            <a:ext cx="1745079" cy="1744049"/>
            <a:chOff x="8916682" y="6565900"/>
            <a:chExt cx="2687637" cy="2686050"/>
          </a:xfrm>
          <a:solidFill>
            <a:srgbClr val="1574FF">
              <a:alpha val="55000"/>
            </a:srgbClr>
          </a:solidFill>
        </p:grpSpPr>
        <p:sp>
          <p:nvSpPr>
            <p:cNvPr id="27" name="Freeform 9"/>
            <p:cNvSpPr>
              <a:spLocks/>
            </p:cNvSpPr>
            <p:nvPr/>
          </p:nvSpPr>
          <p:spPr bwMode="auto">
            <a:xfrm>
              <a:off x="8916682" y="6565900"/>
              <a:ext cx="2687637" cy="2686050"/>
            </a:xfrm>
            <a:custGeom>
              <a:avLst/>
              <a:gdLst>
                <a:gd name="T0" fmla="*/ 0 w 5711"/>
                <a:gd name="T1" fmla="*/ 2856 h 5711"/>
                <a:gd name="T2" fmla="*/ 2856 w 5711"/>
                <a:gd name="T3" fmla="*/ 0 h 5711"/>
                <a:gd name="T4" fmla="*/ 5711 w 5711"/>
                <a:gd name="T5" fmla="*/ 2856 h 5711"/>
                <a:gd name="T6" fmla="*/ 2856 w 5711"/>
                <a:gd name="T7" fmla="*/ 5711 h 5711"/>
                <a:gd name="T8" fmla="*/ 0 w 5711"/>
                <a:gd name="T9" fmla="*/ 2856 h 5711"/>
              </a:gdLst>
              <a:ahLst/>
              <a:cxnLst>
                <a:cxn ang="0">
                  <a:pos x="T0" y="T1"/>
                </a:cxn>
                <a:cxn ang="0">
                  <a:pos x="T2" y="T3"/>
                </a:cxn>
                <a:cxn ang="0">
                  <a:pos x="T4" y="T5"/>
                </a:cxn>
                <a:cxn ang="0">
                  <a:pos x="T6" y="T7"/>
                </a:cxn>
                <a:cxn ang="0">
                  <a:pos x="T8" y="T9"/>
                </a:cxn>
              </a:cxnLst>
              <a:rect l="0" t="0" r="r" b="b"/>
              <a:pathLst>
                <a:path w="5711" h="5711">
                  <a:moveTo>
                    <a:pt x="0" y="2856"/>
                  </a:moveTo>
                  <a:lnTo>
                    <a:pt x="2856" y="0"/>
                  </a:lnTo>
                  <a:lnTo>
                    <a:pt x="5711"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28" name="TextBox 27"/>
            <p:cNvSpPr txBox="1"/>
            <p:nvPr/>
          </p:nvSpPr>
          <p:spPr>
            <a:xfrm>
              <a:off x="9819735"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1" name="PA_组合 30"/>
          <p:cNvGrpSpPr/>
          <p:nvPr>
            <p:custDataLst>
              <p:tags r:id="rId14"/>
            </p:custDataLst>
          </p:nvPr>
        </p:nvGrpSpPr>
        <p:grpSpPr>
          <a:xfrm>
            <a:off x="7405747" y="4978632"/>
            <a:ext cx="1745079" cy="1744049"/>
            <a:chOff x="11605907" y="6565900"/>
            <a:chExt cx="2687637" cy="2686050"/>
          </a:xfrm>
          <a:solidFill>
            <a:srgbClr val="1574FF">
              <a:alpha val="60000"/>
            </a:srgbClr>
          </a:solidFill>
        </p:grpSpPr>
        <p:sp>
          <p:nvSpPr>
            <p:cNvPr id="32" name="Freeform 10"/>
            <p:cNvSpPr>
              <a:spLocks/>
            </p:cNvSpPr>
            <p:nvPr/>
          </p:nvSpPr>
          <p:spPr bwMode="auto">
            <a:xfrm>
              <a:off x="11605907" y="6565900"/>
              <a:ext cx="2687637" cy="2686050"/>
            </a:xfrm>
            <a:custGeom>
              <a:avLst/>
              <a:gdLst>
                <a:gd name="T0" fmla="*/ 0 w 5712"/>
                <a:gd name="T1" fmla="*/ 2856 h 5711"/>
                <a:gd name="T2" fmla="*/ 2856 w 5712"/>
                <a:gd name="T3" fmla="*/ 0 h 5711"/>
                <a:gd name="T4" fmla="*/ 5712 w 5712"/>
                <a:gd name="T5" fmla="*/ 2856 h 5711"/>
                <a:gd name="T6" fmla="*/ 2856 w 5712"/>
                <a:gd name="T7" fmla="*/ 5711 h 5711"/>
                <a:gd name="T8" fmla="*/ 0 w 5712"/>
                <a:gd name="T9" fmla="*/ 2856 h 5711"/>
              </a:gdLst>
              <a:ahLst/>
              <a:cxnLst>
                <a:cxn ang="0">
                  <a:pos x="T0" y="T1"/>
                </a:cxn>
                <a:cxn ang="0">
                  <a:pos x="T2" y="T3"/>
                </a:cxn>
                <a:cxn ang="0">
                  <a:pos x="T4" y="T5"/>
                </a:cxn>
                <a:cxn ang="0">
                  <a:pos x="T6" y="T7"/>
                </a:cxn>
                <a:cxn ang="0">
                  <a:pos x="T8" y="T9"/>
                </a:cxn>
              </a:cxnLst>
              <a:rect l="0" t="0" r="r" b="b"/>
              <a:pathLst>
                <a:path w="5712" h="5711">
                  <a:moveTo>
                    <a:pt x="0" y="2856"/>
                  </a:moveTo>
                  <a:lnTo>
                    <a:pt x="2856" y="0"/>
                  </a:lnTo>
                  <a:lnTo>
                    <a:pt x="5712" y="2856"/>
                  </a:lnTo>
                  <a:lnTo>
                    <a:pt x="2856" y="5711"/>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3" name="TextBox 32"/>
            <p:cNvSpPr txBox="1"/>
            <p:nvPr/>
          </p:nvSpPr>
          <p:spPr>
            <a:xfrm>
              <a:off x="12452216" y="7129165"/>
              <a:ext cx="993427" cy="419305"/>
            </a:xfrm>
            <a:prstGeom prst="rect">
              <a:avLst/>
            </a:prstGeom>
            <a:noFill/>
          </p:spPr>
          <p:txBody>
            <a:bodyPr wrap="square" rtlCol="0">
              <a:spAutoFit/>
            </a:bodyPr>
            <a:lstStyle/>
            <a:p>
              <a:endParaRPr lang="zh-CN" altLang="en-US" sz="1169" dirty="0">
                <a:solidFill>
                  <a:schemeClr val="bg1"/>
                </a:solidFill>
                <a:latin typeface="Bebas" pitchFamily="2" charset="0"/>
                <a:ea typeface="微软雅黑" panose="020B0503020204020204" pitchFamily="34" charset="-122"/>
                <a:sym typeface="Bebas" pitchFamily="2" charset="0"/>
              </a:endParaRPr>
            </a:p>
          </p:txBody>
        </p:sp>
      </p:grpSp>
      <p:grpSp>
        <p:nvGrpSpPr>
          <p:cNvPr id="34" name="PA_组合 33"/>
          <p:cNvGrpSpPr/>
          <p:nvPr>
            <p:custDataLst>
              <p:tags r:id="rId15"/>
            </p:custDataLst>
          </p:nvPr>
        </p:nvGrpSpPr>
        <p:grpSpPr>
          <a:xfrm>
            <a:off x="7416702" y="3234584"/>
            <a:ext cx="1745079" cy="1744049"/>
            <a:chOff x="11605907" y="3879850"/>
            <a:chExt cx="2687637" cy="2686050"/>
          </a:xfrm>
          <a:solidFill>
            <a:srgbClr val="FFB329"/>
          </a:solidFill>
        </p:grpSpPr>
        <p:sp>
          <p:nvSpPr>
            <p:cNvPr id="35" name="Freeform 6"/>
            <p:cNvSpPr>
              <a:spLocks/>
            </p:cNvSpPr>
            <p:nvPr/>
          </p:nvSpPr>
          <p:spPr bwMode="auto">
            <a:xfrm>
              <a:off x="11605907" y="3879850"/>
              <a:ext cx="2687637" cy="2686050"/>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grp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6" name="TextBox 35"/>
            <p:cNvSpPr txBox="1"/>
            <p:nvPr/>
          </p:nvSpPr>
          <p:spPr>
            <a:xfrm>
              <a:off x="12466289" y="5052463"/>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责任</a:t>
              </a:r>
            </a:p>
          </p:txBody>
        </p:sp>
      </p:grpSp>
      <p:grpSp>
        <p:nvGrpSpPr>
          <p:cNvPr id="37" name="PA_组合 36"/>
          <p:cNvGrpSpPr/>
          <p:nvPr>
            <p:custDataLst>
              <p:tags r:id="rId16"/>
            </p:custDataLst>
          </p:nvPr>
        </p:nvGrpSpPr>
        <p:grpSpPr>
          <a:xfrm>
            <a:off x="5051103" y="868986"/>
            <a:ext cx="1745079" cy="1744049"/>
            <a:chOff x="7962594" y="236538"/>
            <a:chExt cx="2687637" cy="2686050"/>
          </a:xfrm>
        </p:grpSpPr>
        <p:sp>
          <p:nvSpPr>
            <p:cNvPr id="38" name="Freeform 11"/>
            <p:cNvSpPr>
              <a:spLocks/>
            </p:cNvSpPr>
            <p:nvPr/>
          </p:nvSpPr>
          <p:spPr bwMode="auto">
            <a:xfrm>
              <a:off x="7962594" y="236538"/>
              <a:ext cx="2687637" cy="2686050"/>
            </a:xfrm>
            <a:custGeom>
              <a:avLst/>
              <a:gdLst>
                <a:gd name="T0" fmla="*/ 0 w 5711"/>
                <a:gd name="T1" fmla="*/ 2855 h 5711"/>
                <a:gd name="T2" fmla="*/ 2856 w 5711"/>
                <a:gd name="T3" fmla="*/ 0 h 5711"/>
                <a:gd name="T4" fmla="*/ 5711 w 5711"/>
                <a:gd name="T5" fmla="*/ 2855 h 5711"/>
                <a:gd name="T6" fmla="*/ 2856 w 5711"/>
                <a:gd name="T7" fmla="*/ 5711 h 5711"/>
                <a:gd name="T8" fmla="*/ 0 w 5711"/>
                <a:gd name="T9" fmla="*/ 2855 h 5711"/>
              </a:gdLst>
              <a:ahLst/>
              <a:cxnLst>
                <a:cxn ang="0">
                  <a:pos x="T0" y="T1"/>
                </a:cxn>
                <a:cxn ang="0">
                  <a:pos x="T2" y="T3"/>
                </a:cxn>
                <a:cxn ang="0">
                  <a:pos x="T4" y="T5"/>
                </a:cxn>
                <a:cxn ang="0">
                  <a:pos x="T6" y="T7"/>
                </a:cxn>
                <a:cxn ang="0">
                  <a:pos x="T8" y="T9"/>
                </a:cxn>
              </a:cxnLst>
              <a:rect l="0" t="0" r="r" b="b"/>
              <a:pathLst>
                <a:path w="5711" h="5711">
                  <a:moveTo>
                    <a:pt x="0" y="2855"/>
                  </a:moveTo>
                  <a:lnTo>
                    <a:pt x="2856" y="0"/>
                  </a:lnTo>
                  <a:lnTo>
                    <a:pt x="5711" y="2855"/>
                  </a:lnTo>
                  <a:lnTo>
                    <a:pt x="2856" y="5711"/>
                  </a:lnTo>
                  <a:lnTo>
                    <a:pt x="0" y="2855"/>
                  </a:lnTo>
                  <a:close/>
                </a:path>
              </a:pathLst>
            </a:custGeom>
            <a:solidFill>
              <a:srgbClr val="1574FF">
                <a:alpha val="71000"/>
              </a:srgbClr>
            </a:solidFill>
            <a:ln w="9525" cap="flat">
              <a:solidFill>
                <a:schemeClr val="bg1"/>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39" name="TextBox 38"/>
            <p:cNvSpPr txBox="1"/>
            <p:nvPr/>
          </p:nvSpPr>
          <p:spPr>
            <a:xfrm>
              <a:off x="8916682" y="1322774"/>
              <a:ext cx="993427" cy="419305"/>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市场</a:t>
              </a:r>
            </a:p>
          </p:txBody>
        </p:sp>
      </p:grpSp>
      <p:sp>
        <p:nvSpPr>
          <p:cNvPr id="12" name="PA_任意多边形 12"/>
          <p:cNvSpPr>
            <a:spLocks/>
          </p:cNvSpPr>
          <p:nvPr>
            <p:custDataLst>
              <p:tags r:id="rId17"/>
            </p:custDataLst>
          </p:nvPr>
        </p:nvSpPr>
        <p:spPr bwMode="auto">
          <a:xfrm>
            <a:off x="4175987" y="-6131"/>
            <a:ext cx="1745079" cy="1744049"/>
          </a:xfrm>
          <a:custGeom>
            <a:avLst/>
            <a:gdLst>
              <a:gd name="T0" fmla="*/ 0 w 5712"/>
              <a:gd name="T1" fmla="*/ 2856 h 5712"/>
              <a:gd name="T2" fmla="*/ 2856 w 5712"/>
              <a:gd name="T3" fmla="*/ 0 h 5712"/>
              <a:gd name="T4" fmla="*/ 5712 w 5712"/>
              <a:gd name="T5" fmla="*/ 2856 h 5712"/>
              <a:gd name="T6" fmla="*/ 2856 w 5712"/>
              <a:gd name="T7" fmla="*/ 5712 h 5712"/>
              <a:gd name="T8" fmla="*/ 0 w 5712"/>
              <a:gd name="T9" fmla="*/ 2856 h 5712"/>
            </a:gdLst>
            <a:ahLst/>
            <a:cxnLst>
              <a:cxn ang="0">
                <a:pos x="T0" y="T1"/>
              </a:cxn>
              <a:cxn ang="0">
                <a:pos x="T2" y="T3"/>
              </a:cxn>
              <a:cxn ang="0">
                <a:pos x="T4" y="T5"/>
              </a:cxn>
              <a:cxn ang="0">
                <a:pos x="T6" y="T7"/>
              </a:cxn>
              <a:cxn ang="0">
                <a:pos x="T8" y="T9"/>
              </a:cxn>
            </a:cxnLst>
            <a:rect l="0" t="0" r="r" b="b"/>
            <a:pathLst>
              <a:path w="5712" h="5712">
                <a:moveTo>
                  <a:pt x="0" y="2856"/>
                </a:moveTo>
                <a:lnTo>
                  <a:pt x="2856" y="0"/>
                </a:lnTo>
                <a:lnTo>
                  <a:pt x="5712" y="2856"/>
                </a:lnTo>
                <a:lnTo>
                  <a:pt x="2856" y="5712"/>
                </a:lnTo>
                <a:lnTo>
                  <a:pt x="0" y="2856"/>
                </a:lnTo>
                <a:close/>
              </a:path>
            </a:pathLst>
          </a:custGeom>
          <a:solidFill>
            <a:srgbClr val="1574FF">
              <a:alpha val="55000"/>
            </a:srgbClr>
          </a:solidFill>
          <a:ln w="9525" cap="flat">
            <a:solidFill>
              <a:schemeClr val="bg1">
                <a:alpha val="50000"/>
              </a:schemeClr>
            </a:solidFill>
            <a:prstDash val="solid"/>
            <a:miter lim="800000"/>
            <a:headEnd/>
            <a:tailEnd/>
          </a:ln>
        </p:spPr>
        <p:txBody>
          <a:bodyPr vert="horz" wrap="square" lIns="59372" tIns="29686" rIns="59372" bIns="29686" numCol="1" anchor="t" anchorCtr="0" compatLnSpc="1">
            <a:prstTxWarp prst="textNoShape">
              <a:avLst/>
            </a:prstTxWarp>
          </a:bodyPr>
          <a:lstStyle/>
          <a:p>
            <a:endParaRPr lang="zh-CN" altLang="en-US" sz="1169">
              <a:latin typeface="Bebas" pitchFamily="2" charset="0"/>
              <a:ea typeface="微软雅黑" panose="020B0503020204020204" pitchFamily="34" charset="-122"/>
              <a:sym typeface="Bebas" pitchFamily="2" charset="0"/>
            </a:endParaRPr>
          </a:p>
        </p:txBody>
      </p:sp>
      <p:sp>
        <p:nvSpPr>
          <p:cNvPr id="40" name="TextBox 38"/>
          <p:cNvSpPr txBox="1"/>
          <p:nvPr/>
        </p:nvSpPr>
        <p:spPr>
          <a:xfrm>
            <a:off x="4802357" y="777658"/>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战略</a:t>
            </a:r>
          </a:p>
        </p:txBody>
      </p:sp>
      <p:sp>
        <p:nvSpPr>
          <p:cNvPr id="41" name="TextBox 38"/>
          <p:cNvSpPr txBox="1"/>
          <p:nvPr/>
        </p:nvSpPr>
        <p:spPr>
          <a:xfrm>
            <a:off x="6578041" y="781826"/>
            <a:ext cx="645031" cy="272254"/>
          </a:xfrm>
          <a:prstGeom prst="rect">
            <a:avLst/>
          </a:prstGeom>
          <a:noFill/>
        </p:spPr>
        <p:txBody>
          <a:bodyPr wrap="square" rtlCol="0">
            <a:spAutoFit/>
          </a:bodyPr>
          <a:lstStyle/>
          <a:p>
            <a:r>
              <a:rPr lang="zh-CN" altLang="en-US" sz="1169" dirty="0">
                <a:solidFill>
                  <a:schemeClr val="bg1"/>
                </a:solidFill>
                <a:latin typeface="Bebas" pitchFamily="2" charset="0"/>
                <a:ea typeface="微软雅黑" panose="020B0503020204020204" pitchFamily="34" charset="-122"/>
                <a:sym typeface="Bebas" pitchFamily="2" charset="0"/>
              </a:rPr>
              <a:t>研发</a:t>
            </a:r>
          </a:p>
        </p:txBody>
      </p:sp>
      <p:sp>
        <p:nvSpPr>
          <p:cNvPr id="43" name="PA_圆角矩形 57"/>
          <p:cNvSpPr/>
          <p:nvPr>
            <p:custDataLst>
              <p:tags r:id="rId18"/>
            </p:custDataLst>
          </p:nvPr>
        </p:nvSpPr>
        <p:spPr>
          <a:xfrm>
            <a:off x="597799" y="5003856"/>
            <a:ext cx="601026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移动：</a:t>
            </a:r>
            <a:r>
              <a:rPr lang="en-US" altLang="zh-CN" b="1" dirty="0" smtClean="0">
                <a:solidFill>
                  <a:schemeClr val="tx1"/>
                </a:solidFill>
                <a:effectLst>
                  <a:outerShdw blurRad="38100" dist="38100" dir="2700000" algn="tl">
                    <a:srgbClr val="000000">
                      <a:alpha val="43137"/>
                    </a:srgbClr>
                  </a:outerShdw>
                </a:effectLst>
                <a:latin typeface="+mj-ea"/>
                <a:ea typeface="+mj-ea"/>
                <a:sym typeface="Bebas" pitchFamily="2" charset="0"/>
              </a:rPr>
              <a:t>13882213811  </a:t>
            </a:r>
            <a:r>
              <a:rPr lang="zh-CN" altLang="en-US" sz="1818" b="1" dirty="0" smtClean="0">
                <a:solidFill>
                  <a:schemeClr val="tx1"/>
                </a:solidFill>
                <a:effectLst>
                  <a:outerShdw blurRad="38100" dist="38100" dir="2700000" algn="tl">
                    <a:srgbClr val="000000">
                      <a:alpha val="43137"/>
                    </a:srgbClr>
                  </a:outerShdw>
                </a:effectLst>
                <a:latin typeface="+mj-ea"/>
                <a:ea typeface="+mj-ea"/>
                <a:sym typeface="Bebas" pitchFamily="2" charset="0"/>
              </a:rPr>
              <a:t>电</a:t>
            </a:r>
            <a:r>
              <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rPr>
              <a:t>邮</a:t>
            </a:r>
            <a:r>
              <a:rPr lang="en-US" altLang="zh-CN" sz="1818" b="1" dirty="0">
                <a:solidFill>
                  <a:schemeClr val="tx1"/>
                </a:solidFill>
                <a:effectLst>
                  <a:outerShdw blurRad="38100" dist="38100" dir="2700000" algn="tl">
                    <a:srgbClr val="000000">
                      <a:alpha val="43137"/>
                    </a:srgbClr>
                  </a:outerShdw>
                </a:effectLst>
                <a:latin typeface="+mj-ea"/>
                <a:ea typeface="+mj-ea"/>
                <a:sym typeface="Bebas" pitchFamily="2" charset="0"/>
              </a:rPr>
              <a:t>: lzy@sicau.edu.cn</a:t>
            </a:r>
            <a:endParaRPr lang="zh-CN" altLang="en-US" sz="1818" b="1" dirty="0">
              <a:solidFill>
                <a:schemeClr val="tx1"/>
              </a:solidFill>
              <a:effectLst>
                <a:outerShdw blurRad="38100" dist="38100" dir="2700000" algn="tl">
                  <a:srgbClr val="000000">
                    <a:alpha val="43137"/>
                  </a:srgbClr>
                </a:outerShdw>
              </a:effectLst>
              <a:latin typeface="+mj-ea"/>
              <a:ea typeface="+mj-ea"/>
              <a:sym typeface="Bebas" pitchFamily="2" charset="0"/>
            </a:endParaRPr>
          </a:p>
        </p:txBody>
      </p:sp>
      <p:sp>
        <p:nvSpPr>
          <p:cNvPr id="2" name="日期占位符 1"/>
          <p:cNvSpPr>
            <a:spLocks noGrp="1"/>
          </p:cNvSpPr>
          <p:nvPr>
            <p:ph type="dt" sz="half" idx="2"/>
          </p:nvPr>
        </p:nvSpPr>
        <p:spPr/>
        <p:txBody>
          <a:bodyPr/>
          <a:lstStyle/>
          <a:p>
            <a:fld id="{B773BDC7-D450-469F-964E-738BF02716FB}" type="datetime1">
              <a:rPr lang="zh-CN" altLang="en-US" smtClean="0"/>
              <a:t>2021/7/26</a:t>
            </a:fld>
            <a:endParaRPr lang="zh-CN" altLang="en-US"/>
          </a:p>
        </p:txBody>
      </p:sp>
      <p:sp>
        <p:nvSpPr>
          <p:cNvPr id="6" name="页脚占位符 5"/>
          <p:cNvSpPr>
            <a:spLocks noGrp="1"/>
          </p:cNvSpPr>
          <p:nvPr>
            <p:ph type="ftr" sz="quarter" idx="3"/>
          </p:nvPr>
        </p:nvSpPr>
        <p:spPr/>
        <p:txBody>
          <a:bodyPr/>
          <a:lstStyle/>
          <a:p>
            <a:r>
              <a:rPr lang="zh-CN" altLang="en-US" smtClean="0"/>
              <a:t>数据预处理</a:t>
            </a:r>
            <a:endParaRPr lang="zh-CN" altLang="en-US"/>
          </a:p>
        </p:txBody>
      </p:sp>
      <p:sp>
        <p:nvSpPr>
          <p:cNvPr id="7" name="灯片编号占位符 6"/>
          <p:cNvSpPr>
            <a:spLocks noGrp="1"/>
          </p:cNvSpPr>
          <p:nvPr>
            <p:ph type="sldNum" sz="quarter" idx="4"/>
          </p:nvPr>
        </p:nvSpPr>
        <p:spPr/>
        <p:txBody>
          <a:bodyPr/>
          <a:lstStyle/>
          <a:p>
            <a:fld id="{B56BBEF4-C866-47E6-949C-7ADFB3A5A8F5}" type="slidenum">
              <a:rPr lang="zh-CN" altLang="en-US" smtClean="0"/>
              <a:pPr/>
              <a:t>1</a:t>
            </a:fld>
            <a:endParaRPr lang="zh-CN" altLang="en-US"/>
          </a:p>
        </p:txBody>
      </p:sp>
    </p:spTree>
    <p:extLst>
      <p:ext uri="{BB962C8B-B14F-4D97-AF65-F5344CB8AC3E}">
        <p14:creationId xmlns:p14="http://schemas.microsoft.com/office/powerpoint/2010/main" val="3074099765"/>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8.33333E-7 1.48148E-6 L 0.07951 1.48148E-6 " pathEditMode="relative" rAng="0" ptsTypes="AA">
                                      <p:cBhvr>
                                        <p:cTn id="6" dur="5000" fill="hold"/>
                                        <p:tgtEl>
                                          <p:spTgt spid="3"/>
                                        </p:tgtEl>
                                        <p:attrNameLst>
                                          <p:attrName>ppt_x</p:attrName>
                                          <p:attrName>ppt_y</p:attrName>
                                        </p:attrNameLst>
                                      </p:cBhvr>
                                      <p:rCtr x="3976" y="0"/>
                                    </p:animMotion>
                                  </p:childTnLst>
                                </p:cTn>
                              </p:par>
                              <p:par>
                                <p:cTn id="7" presetID="6" presetClass="emph" presetSubtype="0" autoRev="1" fill="hold" nodeType="withEffect">
                                  <p:stCondLst>
                                    <p:cond delay="0"/>
                                  </p:stCondLst>
                                  <p:childTnLst>
                                    <p:animScale>
                                      <p:cBhvr>
                                        <p:cTn id="8" dur="5000" fill="hold"/>
                                        <p:tgtEl>
                                          <p:spTgt spid="24"/>
                                        </p:tgtEl>
                                      </p:cBhvr>
                                      <p:by x="150000" y="150000"/>
                                    </p:animScale>
                                  </p:childTnLst>
                                </p:cTn>
                              </p:par>
                              <p:par>
                                <p:cTn id="9" presetID="42" presetClass="path" presetSubtype="0" autoRev="1" fill="hold" nodeType="withEffect">
                                  <p:stCondLst>
                                    <p:cond delay="0"/>
                                  </p:stCondLst>
                                  <p:childTnLst>
                                    <p:animMotion origin="layout" path="M -8.33333E-7 -2.59259E-6 L -0.05226 -0.03727 " pathEditMode="relative" rAng="0" ptsTypes="AA">
                                      <p:cBhvr>
                                        <p:cTn id="10" dur="5000" fill="hold"/>
                                        <p:tgtEl>
                                          <p:spTgt spid="24"/>
                                        </p:tgtEl>
                                        <p:attrNameLst>
                                          <p:attrName>ppt_x</p:attrName>
                                          <p:attrName>ppt_y</p:attrName>
                                        </p:attrNameLst>
                                      </p:cBhvr>
                                      <p:rCtr x="-2622" y="-1875"/>
                                    </p:animMotion>
                                  </p:childTnLst>
                                </p:cTn>
                              </p:par>
                              <p:par>
                                <p:cTn id="11" presetID="6" presetClass="emph" presetSubtype="0" autoRev="1" fill="hold" nodeType="withEffect">
                                  <p:stCondLst>
                                    <p:cond delay="0"/>
                                  </p:stCondLst>
                                  <p:childTnLst>
                                    <p:animScale>
                                      <p:cBhvr>
                                        <p:cTn id="12" dur="5000" fill="hold"/>
                                        <p:tgtEl>
                                          <p:spTgt spid="30"/>
                                        </p:tgtEl>
                                      </p:cBhvr>
                                      <p:by x="150000" y="150000"/>
                                    </p:animScale>
                                  </p:childTnLst>
                                </p:cTn>
                              </p:par>
                              <p:par>
                                <p:cTn id="13" presetID="42" presetClass="path" presetSubtype="0" autoRev="1" fill="hold" nodeType="withEffect">
                                  <p:stCondLst>
                                    <p:cond delay="0"/>
                                  </p:stCondLst>
                                  <p:childTnLst>
                                    <p:animMotion origin="layout" path="M 4.44444E-6 4.44444E-6 L 0.06319 0.06921 " pathEditMode="relative" rAng="0" ptsTypes="AA">
                                      <p:cBhvr>
                                        <p:cTn id="14" dur="5000" fill="hold"/>
                                        <p:tgtEl>
                                          <p:spTgt spid="30"/>
                                        </p:tgtEl>
                                        <p:attrNameLst>
                                          <p:attrName>ppt_x</p:attrName>
                                          <p:attrName>ppt_y</p:attrName>
                                        </p:attrNameLst>
                                      </p:cBhvr>
                                      <p:rCtr x="3160" y="3449"/>
                                    </p:animMotion>
                                  </p:childTnLst>
                                </p:cTn>
                              </p:par>
                              <p:par>
                                <p:cTn id="15" presetID="6" presetClass="emph" presetSubtype="0" autoRev="1" fill="hold" nodeType="withEffect">
                                  <p:stCondLst>
                                    <p:cond delay="0"/>
                                  </p:stCondLst>
                                  <p:childTnLst>
                                    <p:animScale>
                                      <p:cBhvr>
                                        <p:cTn id="16" dur="5000" fill="hold"/>
                                        <p:tgtEl>
                                          <p:spTgt spid="29"/>
                                        </p:tgtEl>
                                      </p:cBhvr>
                                      <p:by x="150000" y="150000"/>
                                    </p:animScale>
                                  </p:childTnLst>
                                </p:cTn>
                              </p:par>
                              <p:par>
                                <p:cTn id="17" presetID="42" presetClass="path" presetSubtype="0" autoRev="1" fill="hold" nodeType="withEffect">
                                  <p:stCondLst>
                                    <p:cond delay="0"/>
                                  </p:stCondLst>
                                  <p:childTnLst>
                                    <p:animMotion origin="layout" path="M -5.55556E-7 2.59259E-6 L 0.04531 -0.05533 " pathEditMode="relative" rAng="0" ptsTypes="AA">
                                      <p:cBhvr>
                                        <p:cTn id="18" dur="5000" fill="hold"/>
                                        <p:tgtEl>
                                          <p:spTgt spid="29"/>
                                        </p:tgtEl>
                                        <p:attrNameLst>
                                          <p:attrName>ppt_x</p:attrName>
                                          <p:attrName>ppt_y</p:attrName>
                                        </p:attrNameLst>
                                      </p:cBhvr>
                                      <p:rCtr x="2257" y="-2778"/>
                                    </p:animMotion>
                                  </p:childTnLst>
                                </p:cTn>
                              </p:par>
                              <p:par>
                                <p:cTn id="19" presetID="6" presetClass="emph" presetSubtype="0" autoRev="1" fill="hold" nodeType="withEffect">
                                  <p:stCondLst>
                                    <p:cond delay="0"/>
                                  </p:stCondLst>
                                  <p:childTnLst>
                                    <p:animScale>
                                      <p:cBhvr>
                                        <p:cTn id="20" dur="5000" fill="hold"/>
                                        <p:tgtEl>
                                          <p:spTgt spid="5"/>
                                        </p:tgtEl>
                                      </p:cBhvr>
                                      <p:by x="150000" y="150000"/>
                                    </p:animScale>
                                  </p:childTnLst>
                                </p:cTn>
                              </p:par>
                              <p:par>
                                <p:cTn id="21" presetID="42" presetClass="path" presetSubtype="0" autoRev="1" fill="hold" nodeType="withEffect">
                                  <p:stCondLst>
                                    <p:cond delay="0"/>
                                  </p:stCondLst>
                                  <p:childTnLst>
                                    <p:animMotion origin="layout" path="M 3.05556E-6 -2.96296E-6 L 0.06319 0.06922 " pathEditMode="relative" rAng="0" ptsTypes="AA">
                                      <p:cBhvr>
                                        <p:cTn id="22" dur="5000" fill="hold"/>
                                        <p:tgtEl>
                                          <p:spTgt spid="5"/>
                                        </p:tgtEl>
                                        <p:attrNameLst>
                                          <p:attrName>ppt_x</p:attrName>
                                          <p:attrName>ppt_y</p:attrName>
                                        </p:attrNameLst>
                                      </p:cBhvr>
                                      <p:rCtr x="3160" y="3449"/>
                                    </p:animMotion>
                                  </p:childTnLst>
                                </p:cTn>
                              </p:par>
                              <p:par>
                                <p:cTn id="23" presetID="3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0" fill="hold"/>
                                        <p:tgtEl>
                                          <p:spTgt spid="12"/>
                                        </p:tgtEl>
                                        <p:attrNameLst>
                                          <p:attrName>ppt_w</p:attrName>
                                        </p:attrNameLst>
                                      </p:cBhvr>
                                      <p:tavLst>
                                        <p:tav tm="0">
                                          <p:val>
                                            <p:fltVal val="0"/>
                                          </p:val>
                                        </p:tav>
                                        <p:tav tm="100000">
                                          <p:val>
                                            <p:strVal val="#ppt_w"/>
                                          </p:val>
                                        </p:tav>
                                      </p:tavLst>
                                    </p:anim>
                                    <p:anim calcmode="lin" valueType="num">
                                      <p:cBhvr>
                                        <p:cTn id="26" dur="2000" fill="hold"/>
                                        <p:tgtEl>
                                          <p:spTgt spid="12"/>
                                        </p:tgtEl>
                                        <p:attrNameLst>
                                          <p:attrName>ppt_h</p:attrName>
                                        </p:attrNameLst>
                                      </p:cBhvr>
                                      <p:tavLst>
                                        <p:tav tm="0">
                                          <p:val>
                                            <p:fltVal val="0"/>
                                          </p:val>
                                        </p:tav>
                                        <p:tav tm="100000">
                                          <p:val>
                                            <p:strVal val="#ppt_h"/>
                                          </p:val>
                                        </p:tav>
                                      </p:tavLst>
                                    </p:anim>
                                    <p:anim calcmode="lin" valueType="num">
                                      <p:cBhvr>
                                        <p:cTn id="27" dur="2000" fill="hold"/>
                                        <p:tgtEl>
                                          <p:spTgt spid="12"/>
                                        </p:tgtEl>
                                        <p:attrNameLst>
                                          <p:attrName>style.rotation</p:attrName>
                                        </p:attrNameLst>
                                      </p:cBhvr>
                                      <p:tavLst>
                                        <p:tav tm="0">
                                          <p:val>
                                            <p:fltVal val="90"/>
                                          </p:val>
                                        </p:tav>
                                        <p:tav tm="100000">
                                          <p:val>
                                            <p:fltVal val="0"/>
                                          </p:val>
                                        </p:tav>
                                      </p:tavLst>
                                    </p:anim>
                                    <p:animEffect transition="in" filter="fade">
                                      <p:cBhvr>
                                        <p:cTn id="28" dur="2000"/>
                                        <p:tgtEl>
                                          <p:spTgt spid="12"/>
                                        </p:tgtEl>
                                      </p:cBhvr>
                                    </p:animEffect>
                                  </p:childTnLst>
                                </p:cTn>
                              </p:par>
                              <p:par>
                                <p:cTn id="29" presetID="31" presetClass="entr" presetSubtype="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0" fill="hold"/>
                                        <p:tgtEl>
                                          <p:spTgt spid="13"/>
                                        </p:tgtEl>
                                        <p:attrNameLst>
                                          <p:attrName>ppt_w</p:attrName>
                                        </p:attrNameLst>
                                      </p:cBhvr>
                                      <p:tavLst>
                                        <p:tav tm="0">
                                          <p:val>
                                            <p:fltVal val="0"/>
                                          </p:val>
                                        </p:tav>
                                        <p:tav tm="100000">
                                          <p:val>
                                            <p:strVal val="#ppt_w"/>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style.rotation</p:attrName>
                                        </p:attrNameLst>
                                      </p:cBhvr>
                                      <p:tavLst>
                                        <p:tav tm="0">
                                          <p:val>
                                            <p:fltVal val="90"/>
                                          </p:val>
                                        </p:tav>
                                        <p:tav tm="100000">
                                          <p:val>
                                            <p:fltVal val="0"/>
                                          </p:val>
                                        </p:tav>
                                      </p:tavLst>
                                    </p:anim>
                                    <p:animEffect transition="in" filter="fade">
                                      <p:cBhvr>
                                        <p:cTn id="34" dur="2000"/>
                                        <p:tgtEl>
                                          <p:spTgt spid="13"/>
                                        </p:tgtEl>
                                      </p:cBhvr>
                                    </p:animEffect>
                                  </p:childTnLst>
                                </p:cTn>
                              </p:par>
                              <p:par>
                                <p:cTn id="35" presetID="31"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ppt_w</p:attrName>
                                        </p:attrNameLst>
                                      </p:cBhvr>
                                      <p:tavLst>
                                        <p:tav tm="0">
                                          <p:val>
                                            <p:fltVal val="0"/>
                                          </p:val>
                                        </p:tav>
                                        <p:tav tm="100000">
                                          <p:val>
                                            <p:strVal val="#ppt_w"/>
                                          </p:val>
                                        </p:tav>
                                      </p:tavLst>
                                    </p:anim>
                                    <p:anim calcmode="lin" valueType="num">
                                      <p:cBhvr>
                                        <p:cTn id="38" dur="2000" fill="hold"/>
                                        <p:tgtEl>
                                          <p:spTgt spid="14"/>
                                        </p:tgtEl>
                                        <p:attrNameLst>
                                          <p:attrName>ppt_h</p:attrName>
                                        </p:attrNameLst>
                                      </p:cBhvr>
                                      <p:tavLst>
                                        <p:tav tm="0">
                                          <p:val>
                                            <p:fltVal val="0"/>
                                          </p:val>
                                        </p:tav>
                                        <p:tav tm="100000">
                                          <p:val>
                                            <p:strVal val="#ppt_h"/>
                                          </p:val>
                                        </p:tav>
                                      </p:tavLst>
                                    </p:anim>
                                    <p:anim calcmode="lin" valueType="num">
                                      <p:cBhvr>
                                        <p:cTn id="39" dur="2000" fill="hold"/>
                                        <p:tgtEl>
                                          <p:spTgt spid="14"/>
                                        </p:tgtEl>
                                        <p:attrNameLst>
                                          <p:attrName>style.rotation</p:attrName>
                                        </p:attrNameLst>
                                      </p:cBhvr>
                                      <p:tavLst>
                                        <p:tav tm="0">
                                          <p:val>
                                            <p:fltVal val="90"/>
                                          </p:val>
                                        </p:tav>
                                        <p:tav tm="100000">
                                          <p:val>
                                            <p:fltVal val="0"/>
                                          </p:val>
                                        </p:tav>
                                      </p:tavLst>
                                    </p:anim>
                                    <p:animEffect transition="in" filter="fade">
                                      <p:cBhvr>
                                        <p:cTn id="40" dur="2000"/>
                                        <p:tgtEl>
                                          <p:spTgt spid="14"/>
                                        </p:tgtEl>
                                      </p:cBhvr>
                                    </p:animEffect>
                                  </p:childTnLst>
                                </p:cTn>
                              </p:par>
                              <p:par>
                                <p:cTn id="41" presetID="31" presetClass="entr" presetSubtype="0" fill="hold" nodeType="withEffect">
                                  <p:stCondLst>
                                    <p:cond delay="3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0" fill="hold"/>
                                        <p:tgtEl>
                                          <p:spTgt spid="15"/>
                                        </p:tgtEl>
                                        <p:attrNameLst>
                                          <p:attrName>ppt_w</p:attrName>
                                        </p:attrNameLst>
                                      </p:cBhvr>
                                      <p:tavLst>
                                        <p:tav tm="0">
                                          <p:val>
                                            <p:fltVal val="0"/>
                                          </p:val>
                                        </p:tav>
                                        <p:tav tm="100000">
                                          <p:val>
                                            <p:strVal val="#ppt_w"/>
                                          </p:val>
                                        </p:tav>
                                      </p:tavLst>
                                    </p:anim>
                                    <p:anim calcmode="lin" valueType="num">
                                      <p:cBhvr>
                                        <p:cTn id="44" dur="2000" fill="hold"/>
                                        <p:tgtEl>
                                          <p:spTgt spid="15"/>
                                        </p:tgtEl>
                                        <p:attrNameLst>
                                          <p:attrName>ppt_h</p:attrName>
                                        </p:attrNameLst>
                                      </p:cBhvr>
                                      <p:tavLst>
                                        <p:tav tm="0">
                                          <p:val>
                                            <p:fltVal val="0"/>
                                          </p:val>
                                        </p:tav>
                                        <p:tav tm="100000">
                                          <p:val>
                                            <p:strVal val="#ppt_h"/>
                                          </p:val>
                                        </p:tav>
                                      </p:tavLst>
                                    </p:anim>
                                    <p:anim calcmode="lin" valueType="num">
                                      <p:cBhvr>
                                        <p:cTn id="45" dur="2000" fill="hold"/>
                                        <p:tgtEl>
                                          <p:spTgt spid="15"/>
                                        </p:tgtEl>
                                        <p:attrNameLst>
                                          <p:attrName>style.rotation</p:attrName>
                                        </p:attrNameLst>
                                      </p:cBhvr>
                                      <p:tavLst>
                                        <p:tav tm="0">
                                          <p:val>
                                            <p:fltVal val="90"/>
                                          </p:val>
                                        </p:tav>
                                        <p:tav tm="100000">
                                          <p:val>
                                            <p:fltVal val="0"/>
                                          </p:val>
                                        </p:tav>
                                      </p:tavLst>
                                    </p:anim>
                                    <p:animEffect transition="in" filter="fade">
                                      <p:cBhvr>
                                        <p:cTn id="46" dur="2000"/>
                                        <p:tgtEl>
                                          <p:spTgt spid="15"/>
                                        </p:tgtEl>
                                      </p:cBhvr>
                                    </p:animEffect>
                                  </p:childTnLst>
                                </p:cTn>
                              </p:par>
                              <p:par>
                                <p:cTn id="47" presetID="31" presetClass="entr" presetSubtype="0"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2000" fill="hold"/>
                                        <p:tgtEl>
                                          <p:spTgt spid="18"/>
                                        </p:tgtEl>
                                        <p:attrNameLst>
                                          <p:attrName>ppt_w</p:attrName>
                                        </p:attrNameLst>
                                      </p:cBhvr>
                                      <p:tavLst>
                                        <p:tav tm="0">
                                          <p:val>
                                            <p:fltVal val="0"/>
                                          </p:val>
                                        </p:tav>
                                        <p:tav tm="100000">
                                          <p:val>
                                            <p:strVal val="#ppt_w"/>
                                          </p:val>
                                        </p:tav>
                                      </p:tavLst>
                                    </p:anim>
                                    <p:anim calcmode="lin" valueType="num">
                                      <p:cBhvr>
                                        <p:cTn id="50" dur="2000" fill="hold"/>
                                        <p:tgtEl>
                                          <p:spTgt spid="18"/>
                                        </p:tgtEl>
                                        <p:attrNameLst>
                                          <p:attrName>ppt_h</p:attrName>
                                        </p:attrNameLst>
                                      </p:cBhvr>
                                      <p:tavLst>
                                        <p:tav tm="0">
                                          <p:val>
                                            <p:fltVal val="0"/>
                                          </p:val>
                                        </p:tav>
                                        <p:tav tm="100000">
                                          <p:val>
                                            <p:strVal val="#ppt_h"/>
                                          </p:val>
                                        </p:tav>
                                      </p:tavLst>
                                    </p:anim>
                                    <p:anim calcmode="lin" valueType="num">
                                      <p:cBhvr>
                                        <p:cTn id="51" dur="2000" fill="hold"/>
                                        <p:tgtEl>
                                          <p:spTgt spid="18"/>
                                        </p:tgtEl>
                                        <p:attrNameLst>
                                          <p:attrName>style.rotation</p:attrName>
                                        </p:attrNameLst>
                                      </p:cBhvr>
                                      <p:tavLst>
                                        <p:tav tm="0">
                                          <p:val>
                                            <p:fltVal val="90"/>
                                          </p:val>
                                        </p:tav>
                                        <p:tav tm="100000">
                                          <p:val>
                                            <p:fltVal val="0"/>
                                          </p:val>
                                        </p:tav>
                                      </p:tavLst>
                                    </p:anim>
                                    <p:animEffect transition="in" filter="fade">
                                      <p:cBhvr>
                                        <p:cTn id="52" dur="2000"/>
                                        <p:tgtEl>
                                          <p:spTgt spid="18"/>
                                        </p:tgtEl>
                                      </p:cBhvr>
                                    </p:animEffect>
                                  </p:childTnLst>
                                </p:cTn>
                              </p:par>
                              <p:par>
                                <p:cTn id="53" presetID="31" presetClass="entr" presetSubtype="0" fill="hold"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2000" fill="hold"/>
                                        <p:tgtEl>
                                          <p:spTgt spid="26"/>
                                        </p:tgtEl>
                                        <p:attrNameLst>
                                          <p:attrName>ppt_w</p:attrName>
                                        </p:attrNameLst>
                                      </p:cBhvr>
                                      <p:tavLst>
                                        <p:tav tm="0">
                                          <p:val>
                                            <p:fltVal val="0"/>
                                          </p:val>
                                        </p:tav>
                                        <p:tav tm="100000">
                                          <p:val>
                                            <p:strVal val="#ppt_w"/>
                                          </p:val>
                                        </p:tav>
                                      </p:tavLst>
                                    </p:anim>
                                    <p:anim calcmode="lin" valueType="num">
                                      <p:cBhvr>
                                        <p:cTn id="56" dur="2000" fill="hold"/>
                                        <p:tgtEl>
                                          <p:spTgt spid="26"/>
                                        </p:tgtEl>
                                        <p:attrNameLst>
                                          <p:attrName>ppt_h</p:attrName>
                                        </p:attrNameLst>
                                      </p:cBhvr>
                                      <p:tavLst>
                                        <p:tav tm="0">
                                          <p:val>
                                            <p:fltVal val="0"/>
                                          </p:val>
                                        </p:tav>
                                        <p:tav tm="100000">
                                          <p:val>
                                            <p:strVal val="#ppt_h"/>
                                          </p:val>
                                        </p:tav>
                                      </p:tavLst>
                                    </p:anim>
                                    <p:anim calcmode="lin" valueType="num">
                                      <p:cBhvr>
                                        <p:cTn id="57" dur="2000" fill="hold"/>
                                        <p:tgtEl>
                                          <p:spTgt spid="26"/>
                                        </p:tgtEl>
                                        <p:attrNameLst>
                                          <p:attrName>style.rotation</p:attrName>
                                        </p:attrNameLst>
                                      </p:cBhvr>
                                      <p:tavLst>
                                        <p:tav tm="0">
                                          <p:val>
                                            <p:fltVal val="90"/>
                                          </p:val>
                                        </p:tav>
                                        <p:tav tm="100000">
                                          <p:val>
                                            <p:fltVal val="0"/>
                                          </p:val>
                                        </p:tav>
                                      </p:tavLst>
                                    </p:anim>
                                    <p:animEffect transition="in" filter="fade">
                                      <p:cBhvr>
                                        <p:cTn id="58" dur="2000"/>
                                        <p:tgtEl>
                                          <p:spTgt spid="26"/>
                                        </p:tgtEl>
                                      </p:cBhvr>
                                    </p:animEffect>
                                  </p:childTnLst>
                                </p:cTn>
                              </p:par>
                              <p:par>
                                <p:cTn id="59" presetID="31" presetClass="entr" presetSubtype="0" fill="hold" nodeType="withEffect">
                                  <p:stCondLst>
                                    <p:cond delay="30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ppt_w</p:attrName>
                                        </p:attrNameLst>
                                      </p:cBhvr>
                                      <p:tavLst>
                                        <p:tav tm="0">
                                          <p:val>
                                            <p:fltVal val="0"/>
                                          </p:val>
                                        </p:tav>
                                        <p:tav tm="100000">
                                          <p:val>
                                            <p:strVal val="#ppt_w"/>
                                          </p:val>
                                        </p:tav>
                                      </p:tavLst>
                                    </p:anim>
                                    <p:anim calcmode="lin" valueType="num">
                                      <p:cBhvr>
                                        <p:cTn id="62" dur="2000" fill="hold"/>
                                        <p:tgtEl>
                                          <p:spTgt spid="31"/>
                                        </p:tgtEl>
                                        <p:attrNameLst>
                                          <p:attrName>ppt_h</p:attrName>
                                        </p:attrNameLst>
                                      </p:cBhvr>
                                      <p:tavLst>
                                        <p:tav tm="0">
                                          <p:val>
                                            <p:fltVal val="0"/>
                                          </p:val>
                                        </p:tav>
                                        <p:tav tm="100000">
                                          <p:val>
                                            <p:strVal val="#ppt_h"/>
                                          </p:val>
                                        </p:tav>
                                      </p:tavLst>
                                    </p:anim>
                                    <p:anim calcmode="lin" valueType="num">
                                      <p:cBhvr>
                                        <p:cTn id="63" dur="2000" fill="hold"/>
                                        <p:tgtEl>
                                          <p:spTgt spid="31"/>
                                        </p:tgtEl>
                                        <p:attrNameLst>
                                          <p:attrName>style.rotation</p:attrName>
                                        </p:attrNameLst>
                                      </p:cBhvr>
                                      <p:tavLst>
                                        <p:tav tm="0">
                                          <p:val>
                                            <p:fltVal val="90"/>
                                          </p:val>
                                        </p:tav>
                                        <p:tav tm="100000">
                                          <p:val>
                                            <p:fltVal val="0"/>
                                          </p:val>
                                        </p:tav>
                                      </p:tavLst>
                                    </p:anim>
                                    <p:animEffect transition="in" filter="fade">
                                      <p:cBhvr>
                                        <p:cTn id="64" dur="2000"/>
                                        <p:tgtEl>
                                          <p:spTgt spid="31"/>
                                        </p:tgtEl>
                                      </p:cBhvr>
                                    </p:animEffect>
                                  </p:childTnLst>
                                </p:cTn>
                              </p:par>
                              <p:par>
                                <p:cTn id="65" presetID="31"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2000" fill="hold"/>
                                        <p:tgtEl>
                                          <p:spTgt spid="34"/>
                                        </p:tgtEl>
                                        <p:attrNameLst>
                                          <p:attrName>ppt_w</p:attrName>
                                        </p:attrNameLst>
                                      </p:cBhvr>
                                      <p:tavLst>
                                        <p:tav tm="0">
                                          <p:val>
                                            <p:fltVal val="0"/>
                                          </p:val>
                                        </p:tav>
                                        <p:tav tm="100000">
                                          <p:val>
                                            <p:strVal val="#ppt_w"/>
                                          </p:val>
                                        </p:tav>
                                      </p:tavLst>
                                    </p:anim>
                                    <p:anim calcmode="lin" valueType="num">
                                      <p:cBhvr>
                                        <p:cTn id="68" dur="2000" fill="hold"/>
                                        <p:tgtEl>
                                          <p:spTgt spid="34"/>
                                        </p:tgtEl>
                                        <p:attrNameLst>
                                          <p:attrName>ppt_h</p:attrName>
                                        </p:attrNameLst>
                                      </p:cBhvr>
                                      <p:tavLst>
                                        <p:tav tm="0">
                                          <p:val>
                                            <p:fltVal val="0"/>
                                          </p:val>
                                        </p:tav>
                                        <p:tav tm="100000">
                                          <p:val>
                                            <p:strVal val="#ppt_h"/>
                                          </p:val>
                                        </p:tav>
                                      </p:tavLst>
                                    </p:anim>
                                    <p:anim calcmode="lin" valueType="num">
                                      <p:cBhvr>
                                        <p:cTn id="69" dur="2000" fill="hold"/>
                                        <p:tgtEl>
                                          <p:spTgt spid="34"/>
                                        </p:tgtEl>
                                        <p:attrNameLst>
                                          <p:attrName>style.rotation</p:attrName>
                                        </p:attrNameLst>
                                      </p:cBhvr>
                                      <p:tavLst>
                                        <p:tav tm="0">
                                          <p:val>
                                            <p:fltVal val="90"/>
                                          </p:val>
                                        </p:tav>
                                        <p:tav tm="100000">
                                          <p:val>
                                            <p:fltVal val="0"/>
                                          </p:val>
                                        </p:tav>
                                      </p:tavLst>
                                    </p:anim>
                                    <p:animEffect transition="in" filter="fade">
                                      <p:cBhvr>
                                        <p:cTn id="70" dur="2000"/>
                                        <p:tgtEl>
                                          <p:spTgt spid="34"/>
                                        </p:tgtEl>
                                      </p:cBhvr>
                                    </p:animEffect>
                                  </p:childTnLst>
                                </p:cTn>
                              </p:par>
                              <p:par>
                                <p:cTn id="71" presetID="31" presetClass="entr" presetSubtype="0" fill="hold" nodeType="withEffect">
                                  <p:stCondLst>
                                    <p:cond delay="30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000" fill="hold"/>
                                        <p:tgtEl>
                                          <p:spTgt spid="37"/>
                                        </p:tgtEl>
                                        <p:attrNameLst>
                                          <p:attrName>ppt_w</p:attrName>
                                        </p:attrNameLst>
                                      </p:cBhvr>
                                      <p:tavLst>
                                        <p:tav tm="0">
                                          <p:val>
                                            <p:fltVal val="0"/>
                                          </p:val>
                                        </p:tav>
                                        <p:tav tm="100000">
                                          <p:val>
                                            <p:strVal val="#ppt_w"/>
                                          </p:val>
                                        </p:tav>
                                      </p:tavLst>
                                    </p:anim>
                                    <p:anim calcmode="lin" valueType="num">
                                      <p:cBhvr>
                                        <p:cTn id="74" dur="2000" fill="hold"/>
                                        <p:tgtEl>
                                          <p:spTgt spid="37"/>
                                        </p:tgtEl>
                                        <p:attrNameLst>
                                          <p:attrName>ppt_h</p:attrName>
                                        </p:attrNameLst>
                                      </p:cBhvr>
                                      <p:tavLst>
                                        <p:tav tm="0">
                                          <p:val>
                                            <p:fltVal val="0"/>
                                          </p:val>
                                        </p:tav>
                                        <p:tav tm="100000">
                                          <p:val>
                                            <p:strVal val="#ppt_h"/>
                                          </p:val>
                                        </p:tav>
                                      </p:tavLst>
                                    </p:anim>
                                    <p:anim calcmode="lin" valueType="num">
                                      <p:cBhvr>
                                        <p:cTn id="75" dur="2000" fill="hold"/>
                                        <p:tgtEl>
                                          <p:spTgt spid="37"/>
                                        </p:tgtEl>
                                        <p:attrNameLst>
                                          <p:attrName>style.rotation</p:attrName>
                                        </p:attrNameLst>
                                      </p:cBhvr>
                                      <p:tavLst>
                                        <p:tav tm="0">
                                          <p:val>
                                            <p:fltVal val="90"/>
                                          </p:val>
                                        </p:tav>
                                        <p:tav tm="100000">
                                          <p:val>
                                            <p:fltVal val="0"/>
                                          </p:val>
                                        </p:tav>
                                      </p:tavLst>
                                    </p:anim>
                                    <p:animEffect transition="in" filter="fade">
                                      <p:cBhvr>
                                        <p:cTn id="76" dur="2000"/>
                                        <p:tgtEl>
                                          <p:spTgt spid="37"/>
                                        </p:tgtEl>
                                      </p:cBhvr>
                                    </p:animEffect>
                                  </p:childTnLst>
                                </p:cTn>
                              </p:par>
                              <p:par>
                                <p:cTn id="77" presetID="12" presetClass="entr" presetSubtype="1" fill="hold" grpId="0" nodeType="withEffect">
                                  <p:stCondLst>
                                    <p:cond delay="2000"/>
                                  </p:stCondLst>
                                  <p:iterate type="lt">
                                    <p:tmPct val="20000"/>
                                  </p:iterate>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p:tgtEl>
                                          <p:spTgt spid="57"/>
                                        </p:tgtEl>
                                        <p:attrNameLst>
                                          <p:attrName>ppt_y</p:attrName>
                                        </p:attrNameLst>
                                      </p:cBhvr>
                                      <p:tavLst>
                                        <p:tav tm="0">
                                          <p:val>
                                            <p:strVal val="#ppt_y-#ppt_h*1.125000"/>
                                          </p:val>
                                        </p:tav>
                                        <p:tav tm="100000">
                                          <p:val>
                                            <p:strVal val="#ppt_y"/>
                                          </p:val>
                                        </p:tav>
                                      </p:tavLst>
                                    </p:anim>
                                    <p:animEffect transition="in" filter="wipe(down)">
                                      <p:cBhvr>
                                        <p:cTn id="80" dur="500"/>
                                        <p:tgtEl>
                                          <p:spTgt spid="57"/>
                                        </p:tgtEl>
                                      </p:cBhvr>
                                    </p:animEffect>
                                  </p:childTnLst>
                                </p:cTn>
                              </p:par>
                              <p:par>
                                <p:cTn id="81" presetID="12" presetClass="entr" presetSubtype="4" fill="hold" grpId="0" nodeType="withEffect">
                                  <p:stCondLst>
                                    <p:cond delay="32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23" presetClass="entr" presetSubtype="16" fill="hold" grpId="0" nodeType="withEffect">
                                  <p:stCondLst>
                                    <p:cond delay="4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4500"/>
                                  </p:stCondLst>
                                  <p:childTnLst>
                                    <p:set>
                                      <p:cBhvr>
                                        <p:cTn id="90" dur="1" fill="hold">
                                          <p:stCondLst>
                                            <p:cond delay="0"/>
                                          </p:stCondLst>
                                        </p:cTn>
                                        <p:tgtEl>
                                          <p:spTgt spid="43"/>
                                        </p:tgtEl>
                                        <p:attrNameLst>
                                          <p:attrName>style.visibility</p:attrName>
                                        </p:attrNameLst>
                                      </p:cBhvr>
                                      <p:to>
                                        <p:strVal val="visible"/>
                                      </p:to>
                                    </p:set>
                                    <p:anim calcmode="lin" valueType="num">
                                      <p:cBhvr>
                                        <p:cTn id="91" dur="500" fill="hold"/>
                                        <p:tgtEl>
                                          <p:spTgt spid="43"/>
                                        </p:tgtEl>
                                        <p:attrNameLst>
                                          <p:attrName>ppt_w</p:attrName>
                                        </p:attrNameLst>
                                      </p:cBhvr>
                                      <p:tavLst>
                                        <p:tav tm="0">
                                          <p:val>
                                            <p:fltVal val="0"/>
                                          </p:val>
                                        </p:tav>
                                        <p:tav tm="100000">
                                          <p:val>
                                            <p:strVal val="#ppt_w"/>
                                          </p:val>
                                        </p:tav>
                                      </p:tavLst>
                                    </p:anim>
                                    <p:anim calcmode="lin" valueType="num">
                                      <p:cBhvr>
                                        <p:cTn id="92" dur="50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13" grpId="0" animBg="1"/>
      <p:bldP spid="1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492125" y="869910"/>
            <a:ext cx="8223612" cy="4791075"/>
          </a:xfrm>
        </p:spPr>
        <p:txBody>
          <a:bodyPr>
            <a:normAutofit/>
          </a:bodyPr>
          <a:lstStyle/>
          <a:p>
            <a:pPr>
              <a:spcBef>
                <a:spcPts val="1200"/>
              </a:spcBef>
              <a:spcAft>
                <a:spcPts val="6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可伸缩性</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200"/>
              </a:spcBef>
              <a:spcAft>
                <a:spcPts val="6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处理不同类型属性的能力</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1200"/>
              </a:spcBef>
              <a:spcAft>
                <a:spcPts val="6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发现</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任意</a:t>
            </a: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形状聚类</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能力</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200"/>
              </a:spcBef>
              <a:spcAft>
                <a:spcPts val="6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处理</a:t>
            </a:r>
            <a:r>
              <a:rPr lang="zh-CN" altLang="en-US"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噪音数据</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能力</a:t>
            </a: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200"/>
              </a:spcBef>
              <a:spcAft>
                <a:spcPts val="6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对输入记录顺序不</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敏感</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200"/>
              </a:spcBef>
              <a:spcAft>
                <a:spcPts val="6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减少对先验知识和用户自定义参数的依耐性</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200"/>
              </a:spcBef>
              <a:spcAft>
                <a:spcPts val="6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可</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解释性</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和实用性</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1200"/>
              </a:spcBef>
              <a:spcAft>
                <a:spcPts val="600"/>
              </a:spcAft>
            </a:pPr>
            <a:endParaRPr lang="en-US" b="1" dirty="0" smtClean="0">
              <a:latin typeface="Times New Roman" panose="02020603050405020304" pitchFamily="18" charset="0"/>
              <a:ea typeface="楷体" panose="02010609060101010101" pitchFamily="49" charset="-122"/>
              <a:cs typeface="Times New Roman" panose="02020603050405020304" pitchFamily="18" charset="0"/>
            </a:endParaRPr>
          </a:p>
          <a:p>
            <a:endParaRPr lang="en-AU" altLang="zh-CN" dirty="0" smtClean="0"/>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10</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9" name="文本框 8"/>
          <p:cNvSpPr txBox="1"/>
          <p:nvPr/>
        </p:nvSpPr>
        <p:spPr>
          <a:xfrm>
            <a:off x="277086" y="27712"/>
            <a:ext cx="5938519"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聚类算法的一般性要求</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561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762000"/>
            <a:ext cx="4061644" cy="324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62000"/>
            <a:ext cx="4038600" cy="322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372" y="3581400"/>
            <a:ext cx="4041228" cy="3225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日期占位符 16"/>
          <p:cNvSpPr>
            <a:spLocks noGrp="1"/>
          </p:cNvSpPr>
          <p:nvPr>
            <p:ph type="dt" sz="half" idx="10"/>
          </p:nvPr>
        </p:nvSpPr>
        <p:spPr/>
        <p:txBody>
          <a:bodyPr/>
          <a:lstStyle/>
          <a:p>
            <a:fld id="{253CD776-C29A-48AC-AB40-F25F2787CEB3}"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11</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灯片编号占位符 3"/>
          <p:cNvSpPr txBox="1">
            <a:spLocks/>
          </p:cNvSpPr>
          <p:nvPr/>
        </p:nvSpPr>
        <p:spPr>
          <a:xfrm>
            <a:off x="3429000" y="6338888"/>
            <a:ext cx="2133600" cy="2444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2F412C5C-C73A-4010-A543-514F6E608F97}" type="slidenum">
              <a:rPr lang="en-US" altLang="zh-CN" smtClean="0"/>
              <a:pPr>
                <a:defRPr/>
              </a:pPr>
              <a:t>11</a:t>
            </a:fld>
            <a:endParaRPr lang="en-US" altLang="zh-CN"/>
          </a:p>
        </p:txBody>
      </p:sp>
      <p:sp>
        <p:nvSpPr>
          <p:cNvPr id="6" name="椭圆 5"/>
          <p:cNvSpPr/>
          <p:nvPr/>
        </p:nvSpPr>
        <p:spPr>
          <a:xfrm rot="18904380">
            <a:off x="5058729" y="2846512"/>
            <a:ext cx="457200" cy="9200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2526227">
            <a:off x="5144386" y="1179343"/>
            <a:ext cx="457200" cy="906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8904380">
            <a:off x="3408587" y="5666581"/>
            <a:ext cx="498317" cy="1010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3603918">
            <a:off x="1349750" y="5608507"/>
            <a:ext cx="505310" cy="1022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5"/>
          <p:cNvSpPr txBox="1"/>
          <p:nvPr/>
        </p:nvSpPr>
        <p:spPr>
          <a:xfrm>
            <a:off x="5118538" y="4824876"/>
            <a:ext cx="2954655" cy="461665"/>
          </a:xfrm>
          <a:prstGeom prst="rect">
            <a:avLst/>
          </a:prstGeom>
          <a:noFill/>
        </p:spPr>
        <p:txBody>
          <a:bodyPr wrap="none" rtlCol="0">
            <a:spAutoFit/>
          </a:bodyPr>
          <a:lstStyle/>
          <a:p>
            <a:r>
              <a:rPr lang="zh-CN" altLang="en-US" sz="2400" b="1" dirty="0" smtClean="0">
                <a:solidFill>
                  <a:srgbClr val="7030A0"/>
                </a:solidFill>
                <a:latin typeface="楷体" panose="02010609060101010101" pitchFamily="49" charset="-122"/>
                <a:ea typeface="楷体" panose="02010609060101010101" pitchFamily="49" charset="-122"/>
                <a:cs typeface="Times New Roman" panose="02020603050405020304" pitchFamily="18" charset="0"/>
              </a:rPr>
              <a:t>是否需要坐标缩放</a:t>
            </a:r>
            <a:r>
              <a:rPr lang="zh-CN" altLang="en-US" sz="2400" b="1" dirty="0" smtClean="0">
                <a:solidFill>
                  <a:srgbClr val="7030A0"/>
                </a:solidFill>
                <a:latin typeface="Times New Roman" panose="02020603050405020304" pitchFamily="18" charset="0"/>
                <a:cs typeface="Times New Roman" panose="02020603050405020304" pitchFamily="18" charset="0"/>
              </a:rPr>
              <a:t>？</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flipH="1" flipV="1">
            <a:off x="6705600" y="3886200"/>
            <a:ext cx="330213" cy="398197"/>
          </a:xfrm>
          <a:prstGeom prst="straightConnector1">
            <a:avLst/>
          </a:prstGeom>
          <a:noFill/>
          <a:ln w="38100" cap="flat" cmpd="sng" algn="ctr">
            <a:solidFill>
              <a:srgbClr val="800080">
                <a:lumMod val="60000"/>
                <a:lumOff val="40000"/>
              </a:srgbClr>
            </a:solidFill>
            <a:prstDash val="solid"/>
            <a:headEnd type="none" w="med" len="med"/>
            <a:tailEnd type="triangle" w="med" len="med"/>
          </a:ln>
          <a:effectLst/>
        </p:spPr>
      </p:cxnSp>
      <p:cxnSp>
        <p:nvCxnSpPr>
          <p:cNvPr id="12" name="直接箭头连接符 11"/>
          <p:cNvCxnSpPr/>
          <p:nvPr/>
        </p:nvCxnSpPr>
        <p:spPr>
          <a:xfrm flipV="1">
            <a:off x="596893" y="5322694"/>
            <a:ext cx="330213" cy="398197"/>
          </a:xfrm>
          <a:prstGeom prst="straightConnector1">
            <a:avLst/>
          </a:prstGeom>
          <a:noFill/>
          <a:ln w="38100" cap="flat" cmpd="sng" algn="ctr">
            <a:solidFill>
              <a:srgbClr val="800080">
                <a:lumMod val="60000"/>
                <a:lumOff val="40000"/>
              </a:srgbClr>
            </a:solidFill>
            <a:prstDash val="solid"/>
            <a:headEnd type="none" w="med" len="med"/>
            <a:tailEnd type="triangle" w="med" len="med"/>
          </a:ln>
          <a:effectLst/>
        </p:spPr>
      </p:cxnSp>
      <p:sp>
        <p:nvSpPr>
          <p:cNvPr id="18" name="文本框 17"/>
          <p:cNvSpPr txBox="1"/>
          <p:nvPr/>
        </p:nvSpPr>
        <p:spPr>
          <a:xfrm>
            <a:off x="277086" y="27712"/>
            <a:ext cx="5938519"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实际考虑</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99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日期占位符 41"/>
          <p:cNvSpPr>
            <a:spLocks noGrp="1"/>
          </p:cNvSpPr>
          <p:nvPr>
            <p:ph type="dt" sz="half" idx="10"/>
          </p:nvPr>
        </p:nvSpPr>
        <p:spPr/>
        <p:txBody>
          <a:bodyPr/>
          <a:lstStyle/>
          <a:p>
            <a:fld id="{2B0F8C22-97ED-462C-8715-24BE986593C1}"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12</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cxnSp>
        <p:nvCxnSpPr>
          <p:cNvPr id="5" name="直接箭头连接符 4"/>
          <p:cNvCxnSpPr/>
          <p:nvPr/>
        </p:nvCxnSpPr>
        <p:spPr>
          <a:xfrm>
            <a:off x="863601" y="2267918"/>
            <a:ext cx="3505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flipH="1" flipV="1">
            <a:off x="1358901" y="2153618"/>
            <a:ext cx="22098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683001" y="17345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759201" y="20393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11601" y="18869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59201" y="24203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911601" y="23441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4001" y="20393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835401" y="2572718"/>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68401" y="23441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68401" y="19631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97001" y="18107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16001" y="21917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20801" y="23441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244601" y="21155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92201" y="2648918"/>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902201" y="3145012"/>
            <a:ext cx="3505200" cy="2209800"/>
            <a:chOff x="4953000" y="3886200"/>
            <a:chExt cx="3505200" cy="2209800"/>
          </a:xfrm>
        </p:grpSpPr>
        <p:cxnSp>
          <p:nvCxnSpPr>
            <p:cNvPr id="22" name="直接箭头连接符 21"/>
            <p:cNvCxnSpPr/>
            <p:nvPr/>
          </p:nvCxnSpPr>
          <p:spPr>
            <a:xfrm>
              <a:off x="4953000" y="5104606"/>
              <a:ext cx="3505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flipH="1" flipV="1">
              <a:off x="5448300" y="4990306"/>
              <a:ext cx="22098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6324600" y="51816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324600" y="48006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477000" y="46482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172200" y="50292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477000" y="51816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00800" y="49530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248400" y="5486400"/>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553200" y="45720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629400" y="48768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05600" y="47244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629400" y="52578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705600" y="51816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858000" y="48768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629400" y="5410200"/>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右箭头 37"/>
          <p:cNvSpPr/>
          <p:nvPr/>
        </p:nvSpPr>
        <p:spPr>
          <a:xfrm rot="2307420">
            <a:off x="3751840" y="3531109"/>
            <a:ext cx="1219200" cy="381000"/>
          </a:xfrm>
          <a:prstGeom prst="rightArrow">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Documents and Settings\user\Local Settings\Temporary Internet Files\Content.IE5\XKM4MLTZ\MCj03835500000[1].wmf"/>
          <p:cNvPicPr>
            <a:picLocks noChangeAspect="1" noChangeArrowheads="1"/>
          </p:cNvPicPr>
          <p:nvPr/>
        </p:nvPicPr>
        <p:blipFill>
          <a:blip r:embed="rId3"/>
          <a:srcRect/>
          <a:stretch>
            <a:fillRect/>
          </a:stretch>
        </p:blipFill>
        <p:spPr bwMode="auto">
          <a:xfrm>
            <a:off x="3203601" y="4033570"/>
            <a:ext cx="762000" cy="1678004"/>
          </a:xfrm>
          <a:prstGeom prst="rect">
            <a:avLst/>
          </a:prstGeom>
          <a:noFill/>
        </p:spPr>
      </p:pic>
      <p:sp>
        <p:nvSpPr>
          <p:cNvPr id="40" name="标题 1"/>
          <p:cNvSpPr txBox="1">
            <a:spLocks/>
          </p:cNvSpPr>
          <p:nvPr/>
        </p:nvSpPr>
        <p:spPr>
          <a:xfrm>
            <a:off x="5184801" y="1970362"/>
            <a:ext cx="34608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7030A0"/>
                </a:solidFill>
                <a:latin typeface="楷体" panose="02010609060101010101" pitchFamily="49" charset="-122"/>
                <a:ea typeface="楷体" panose="02010609060101010101" pitchFamily="49" charset="-122"/>
                <a:cs typeface="Times New Roman" panose="02020603050405020304" pitchFamily="18" charset="0"/>
              </a:rPr>
              <a:t>是否需要标准化</a:t>
            </a:r>
            <a:r>
              <a:rPr lang="en-AU" altLang="zh-CN" sz="2400" b="1" dirty="0" smtClean="0">
                <a:solidFill>
                  <a:srgbClr val="7030A0"/>
                </a:solidFill>
                <a:latin typeface="Times New Roman" panose="02020603050405020304" pitchFamily="18" charset="0"/>
                <a:ea typeface="+mn-ea"/>
                <a:cs typeface="Times New Roman" panose="02020603050405020304" pitchFamily="18" charset="0"/>
              </a:rPr>
              <a:t>?</a:t>
            </a:r>
            <a:endParaRPr lang="zh-CN" altLang="en-US" sz="2400" b="1" dirty="0">
              <a:solidFill>
                <a:srgbClr val="7030A0"/>
              </a:solidFill>
              <a:latin typeface="Times New Roman" panose="02020603050405020304" pitchFamily="18" charset="0"/>
              <a:ea typeface="+mn-ea"/>
              <a:cs typeface="Times New Roman" panose="02020603050405020304" pitchFamily="18" charset="0"/>
            </a:endParaRPr>
          </a:p>
        </p:txBody>
      </p:sp>
      <p:sp>
        <p:nvSpPr>
          <p:cNvPr id="44" name="文本框 43"/>
          <p:cNvSpPr txBox="1"/>
          <p:nvPr/>
        </p:nvSpPr>
        <p:spPr>
          <a:xfrm>
            <a:off x="277086" y="27712"/>
            <a:ext cx="5938519"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实际考虑</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952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日期占位符 67"/>
          <p:cNvSpPr>
            <a:spLocks noGrp="1"/>
          </p:cNvSpPr>
          <p:nvPr>
            <p:ph type="dt" sz="half" idx="10"/>
          </p:nvPr>
        </p:nvSpPr>
        <p:spPr/>
        <p:txBody>
          <a:bodyPr/>
          <a:lstStyle/>
          <a:p>
            <a:fld id="{76CE1462-EC56-475C-8284-739219E24D0B}"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13</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graphicFrame>
        <p:nvGraphicFramePr>
          <p:cNvPr id="5" name="对象 4"/>
          <p:cNvGraphicFramePr>
            <a:graphicFrameLocks noChangeAspect="1"/>
          </p:cNvGraphicFramePr>
          <p:nvPr>
            <p:extLst/>
          </p:nvPr>
        </p:nvGraphicFramePr>
        <p:xfrm>
          <a:off x="1956719" y="1058963"/>
          <a:ext cx="5245331" cy="1066847"/>
        </p:xfrm>
        <a:graphic>
          <a:graphicData uri="http://schemas.openxmlformats.org/presentationml/2006/ole">
            <mc:AlternateContent xmlns:mc="http://schemas.openxmlformats.org/markup-compatibility/2006">
              <mc:Choice xmlns:v="urn:schemas-microsoft-com:vml" Requires="v">
                <p:oleObj spid="_x0000_s45068" name="Equation" r:id="rId3" imgW="2247900" imgH="457200" progId="">
                  <p:embed/>
                </p:oleObj>
              </mc:Choice>
              <mc:Fallback>
                <p:oleObj name="Equation" r:id="rId3" imgW="2247900" imgH="4572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719" y="1058963"/>
                        <a:ext cx="5245331" cy="10668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组合 5"/>
          <p:cNvGrpSpPr/>
          <p:nvPr/>
        </p:nvGrpSpPr>
        <p:grpSpPr>
          <a:xfrm>
            <a:off x="1995119" y="2853557"/>
            <a:ext cx="1814881" cy="1403400"/>
            <a:chOff x="1966450" y="3200399"/>
            <a:chExt cx="1814881" cy="1403400"/>
          </a:xfrm>
        </p:grpSpPr>
        <p:sp>
          <p:nvSpPr>
            <p:cNvPr id="7" name="椭圆 6"/>
            <p:cNvSpPr/>
            <p:nvPr/>
          </p:nvSpPr>
          <p:spPr>
            <a:xfrm>
              <a:off x="2347450" y="4267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195050" y="4495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47450" y="44195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118850" y="41909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52250" y="3962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99850" y="3962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347450" y="3886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28450" y="3886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576050" y="3733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271250" y="4114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499850" y="4114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966450" y="44195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804650" y="3733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728450" y="4114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033250" y="3505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576050" y="4267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185650" y="3581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804650" y="3581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80850" y="36575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520931" y="32003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椭圆 26"/>
            <p:cNvSpPr/>
            <p:nvPr/>
          </p:nvSpPr>
          <p:spPr>
            <a:xfrm>
              <a:off x="3505199" y="33527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椭圆 27"/>
            <p:cNvSpPr/>
            <p:nvPr/>
          </p:nvSpPr>
          <p:spPr>
            <a:xfrm>
              <a:off x="3033250" y="3733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195050" y="4267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957050" y="3505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109450" y="36575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042650" y="4495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118850" y="4343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673331" y="33527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5" name="椭圆 34"/>
            <p:cNvSpPr/>
            <p:nvPr/>
          </p:nvSpPr>
          <p:spPr>
            <a:xfrm>
              <a:off x="3414250" y="32003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36" name="组合 35"/>
          <p:cNvGrpSpPr/>
          <p:nvPr/>
        </p:nvGrpSpPr>
        <p:grpSpPr>
          <a:xfrm>
            <a:off x="5652719" y="2853557"/>
            <a:ext cx="1814881" cy="1403400"/>
            <a:chOff x="5624050" y="3200399"/>
            <a:chExt cx="1814881" cy="1403400"/>
          </a:xfrm>
        </p:grpSpPr>
        <p:sp>
          <p:nvSpPr>
            <p:cNvPr id="37" name="椭圆 36"/>
            <p:cNvSpPr/>
            <p:nvPr/>
          </p:nvSpPr>
          <p:spPr>
            <a:xfrm>
              <a:off x="6005050" y="4267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52650" y="4495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005050" y="44195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776450" y="41909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309850" y="3962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157450" y="3962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005050" y="3886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386050" y="3886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233650" y="3733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928850" y="4114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157450" y="4114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624050" y="44195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62250" y="37337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386050" y="4114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690850" y="35051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233650" y="4267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843250" y="35813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462250" y="35813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6538450" y="36575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178531" y="32003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7" name="椭圆 56"/>
            <p:cNvSpPr/>
            <p:nvPr/>
          </p:nvSpPr>
          <p:spPr>
            <a:xfrm>
              <a:off x="7148050" y="33527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8" name="椭圆 57"/>
            <p:cNvSpPr/>
            <p:nvPr/>
          </p:nvSpPr>
          <p:spPr>
            <a:xfrm>
              <a:off x="6690850" y="37337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52650" y="42671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6614650" y="35051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67050" y="36575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700250" y="44957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776450" y="4343399"/>
              <a:ext cx="108000" cy="1080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330931" y="33527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5" name="椭圆 64"/>
            <p:cNvSpPr/>
            <p:nvPr/>
          </p:nvSpPr>
          <p:spPr>
            <a:xfrm>
              <a:off x="7071850" y="3200399"/>
              <a:ext cx="108000" cy="1080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66" name="TextBox 74"/>
          <p:cNvSpPr txBox="1"/>
          <p:nvPr/>
        </p:nvSpPr>
        <p:spPr>
          <a:xfrm>
            <a:off x="4509720" y="3310758"/>
            <a:ext cx="556563" cy="369332"/>
          </a:xfrm>
          <a:prstGeom prst="rect">
            <a:avLst/>
          </a:prstGeom>
          <a:noFill/>
        </p:spPr>
        <p:txBody>
          <a:bodyPr wrap="none" rtlCol="0">
            <a:spAutoFit/>
          </a:bodyPr>
          <a:lstStyle/>
          <a:p>
            <a:r>
              <a:rPr lang="en-AU" altLang="zh-CN" dirty="0" smtClean="0">
                <a:solidFill>
                  <a:schemeClr val="tx2"/>
                </a:solidFill>
              </a:rPr>
              <a:t>VS.</a:t>
            </a:r>
            <a:endParaRPr lang="zh-CN" altLang="en-US" dirty="0">
              <a:solidFill>
                <a:schemeClr val="tx2"/>
              </a:solidFill>
            </a:endParaRPr>
          </a:p>
        </p:txBody>
      </p:sp>
      <p:pic>
        <p:nvPicPr>
          <p:cNvPr id="67" name="Picture 2" descr="C:\Documents and Settings\user\Local Settings\Temporary Internet Files\Content.IE5\XKM4MLTZ\MCj03835500000[1].wmf"/>
          <p:cNvPicPr>
            <a:picLocks noChangeAspect="1" noChangeArrowheads="1"/>
          </p:cNvPicPr>
          <p:nvPr/>
        </p:nvPicPr>
        <p:blipFill>
          <a:blip r:embed="rId5"/>
          <a:srcRect/>
          <a:stretch>
            <a:fillRect/>
          </a:stretch>
        </p:blipFill>
        <p:spPr bwMode="auto">
          <a:xfrm>
            <a:off x="3810000" y="4256957"/>
            <a:ext cx="762000" cy="1678004"/>
          </a:xfrm>
          <a:prstGeom prst="rect">
            <a:avLst/>
          </a:prstGeom>
          <a:noFill/>
        </p:spPr>
      </p:pic>
      <p:sp>
        <p:nvSpPr>
          <p:cNvPr id="70" name="文本框 69"/>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评价标准</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5438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par>
                          <p:cTn id="17" fill="hold">
                            <p:stCondLst>
                              <p:cond delay="1000"/>
                            </p:stCondLst>
                            <p:childTnLst>
                              <p:par>
                                <p:cTn id="18" presetID="45" presetClass="entr" presetSubtype="0"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2000"/>
                                        <p:tgtEl>
                                          <p:spTgt spid="67"/>
                                        </p:tgtEl>
                                      </p:cBhvr>
                                    </p:animEffect>
                                    <p:anim calcmode="lin" valueType="num">
                                      <p:cBhvr>
                                        <p:cTn id="21" dur="2000" fill="hold"/>
                                        <p:tgtEl>
                                          <p:spTgt spid="67"/>
                                        </p:tgtEl>
                                        <p:attrNameLst>
                                          <p:attrName>ppt_w</p:attrName>
                                        </p:attrNameLst>
                                      </p:cBhvr>
                                      <p:tavLst>
                                        <p:tav tm="0" fmla="#ppt_w*sin(2.5*pi*$)">
                                          <p:val>
                                            <p:fltVal val="0"/>
                                          </p:val>
                                        </p:tav>
                                        <p:tav tm="100000">
                                          <p:val>
                                            <p:fltVal val="1"/>
                                          </p:val>
                                        </p:tav>
                                      </p:tavLst>
                                    </p:anim>
                                    <p:anim calcmode="lin" valueType="num">
                                      <p:cBhvr>
                                        <p:cTn id="22" dur="2000" fill="hold"/>
                                        <p:tgtEl>
                                          <p:spTgt spid="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14</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pic>
        <p:nvPicPr>
          <p:cNvPr id="7" name="Picture 2"/>
          <p:cNvPicPr>
            <a:picLocks noChangeAspect="1" noChangeArrowheads="1"/>
          </p:cNvPicPr>
          <p:nvPr/>
        </p:nvPicPr>
        <p:blipFill>
          <a:blip r:embed="rId2"/>
          <a:srcRect l="2674" r="1060"/>
          <a:stretch>
            <a:fillRect/>
          </a:stretch>
        </p:blipFill>
        <p:spPr bwMode="auto">
          <a:xfrm>
            <a:off x="533400" y="1371600"/>
            <a:ext cx="8229600" cy="4114800"/>
          </a:xfrm>
          <a:prstGeom prst="rect">
            <a:avLst/>
          </a:prstGeom>
          <a:noFill/>
          <a:ln w="9525">
            <a:noFill/>
            <a:miter lim="800000"/>
            <a:headEnd/>
            <a:tailEnd/>
          </a:ln>
          <a:effectLst/>
        </p:spPr>
      </p:pic>
      <p:sp>
        <p:nvSpPr>
          <p:cNvPr id="8" name="文本框 7"/>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评价标准</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219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B75B3F91-A799-44A5-A333-AB12B31FC453}"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15</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Rectangle 3"/>
          <p:cNvSpPr txBox="1">
            <a:spLocks noChangeArrowheads="1"/>
          </p:cNvSpPr>
          <p:nvPr/>
        </p:nvSpPr>
        <p:spPr bwMode="auto">
          <a:xfrm>
            <a:off x="368300" y="841758"/>
            <a:ext cx="8147050"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20000"/>
              </a:spcBef>
              <a:buClr>
                <a:schemeClr val="tx2"/>
              </a:buClr>
              <a:buSzPct val="70000"/>
            </a:pPr>
            <a:r>
              <a:rPr lang="zh-CN" altLang="en-US" sz="2800" b="1" dirty="0">
                <a:ea typeface="黑体" panose="02010609060101010101" pitchFamily="49" charset="-122"/>
              </a:rPr>
              <a:t>聚类分析示例数据集</a:t>
            </a:r>
          </a:p>
        </p:txBody>
      </p:sp>
      <p:graphicFrame>
        <p:nvGraphicFramePr>
          <p:cNvPr id="6" name="Group 160"/>
          <p:cNvGraphicFramePr>
            <a:graphicFrameLocks/>
          </p:cNvGraphicFramePr>
          <p:nvPr>
            <p:extLst/>
          </p:nvPr>
        </p:nvGraphicFramePr>
        <p:xfrm>
          <a:off x="539750" y="1700213"/>
          <a:ext cx="5111750" cy="4411665"/>
        </p:xfrm>
        <a:graphic>
          <a:graphicData uri="http://schemas.openxmlformats.org/drawingml/2006/table">
            <a:tbl>
              <a:tblPr/>
              <a:tblGrid>
                <a:gridCol w="1704495">
                  <a:extLst>
                    <a:ext uri="{9D8B030D-6E8A-4147-A177-3AD203B41FA5}">
                      <a16:colId xmlns:a16="http://schemas.microsoft.com/office/drawing/2014/main" val="20000"/>
                    </a:ext>
                  </a:extLst>
                </a:gridCol>
                <a:gridCol w="1702761">
                  <a:extLst>
                    <a:ext uri="{9D8B030D-6E8A-4147-A177-3AD203B41FA5}">
                      <a16:colId xmlns:a16="http://schemas.microsoft.com/office/drawing/2014/main" val="20001"/>
                    </a:ext>
                  </a:extLst>
                </a:gridCol>
                <a:gridCol w="1704494">
                  <a:extLst>
                    <a:ext uri="{9D8B030D-6E8A-4147-A177-3AD203B41FA5}">
                      <a16:colId xmlns:a16="http://schemas.microsoft.com/office/drawing/2014/main" val="20002"/>
                    </a:ext>
                  </a:extLst>
                </a:gridCol>
              </a:tblGrid>
              <a:tr h="5508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样本序号</a:t>
                      </a:r>
                      <a:endParaRPr kumimoji="0" lang="zh-CN" altLang="en-US"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描述属性</a:t>
                      </a:r>
                      <a:r>
                        <a:rPr kumimoji="0" lang="en-US" altLang="zh-CN"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1</a:t>
                      </a:r>
                      <a:endPar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描述属性</a:t>
                      </a:r>
                      <a:r>
                        <a:rPr kumimoji="0" lang="en-US" altLang="zh-CN"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2</a:t>
                      </a:r>
                      <a:endParaRPr kumimoji="0" lang="en-US" altLang="zh-CN" sz="24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6.5</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08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7.5</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08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8.5</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08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 name="AutoShape 161"/>
          <p:cNvSpPr>
            <a:spLocks noChangeArrowheads="1"/>
          </p:cNvSpPr>
          <p:nvPr/>
        </p:nvSpPr>
        <p:spPr bwMode="auto">
          <a:xfrm>
            <a:off x="5767114" y="1161257"/>
            <a:ext cx="2641162" cy="935037"/>
          </a:xfrm>
          <a:prstGeom prst="wedgeRectCallout">
            <a:avLst>
              <a:gd name="adj1" fmla="val -62528"/>
              <a:gd name="adj2" fmla="val -764"/>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聚类分析的数据集没有类别属性</a:t>
            </a:r>
          </a:p>
        </p:txBody>
      </p:sp>
      <p:sp>
        <p:nvSpPr>
          <p:cNvPr id="10" name="文本框 9"/>
          <p:cNvSpPr txBox="1"/>
          <p:nvPr/>
        </p:nvSpPr>
        <p:spPr>
          <a:xfrm>
            <a:off x="277086" y="27712"/>
            <a:ext cx="7416486" cy="1200329"/>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相似度</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计算方法</a:t>
            </a:r>
          </a:p>
          <a:p>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829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p:cNvSpPr>
            <a:spLocks noGrp="1"/>
          </p:cNvSpPr>
          <p:nvPr>
            <p:ph type="dt" sz="half" idx="10"/>
          </p:nvPr>
        </p:nvSpPr>
        <p:spPr/>
        <p:txBody>
          <a:bodyPr/>
          <a:lstStyle/>
          <a:p>
            <a:fld id="{446EC890-63F7-49C6-B232-BC83CC9F120B}"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16</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Rectangle 3"/>
          <p:cNvSpPr txBox="1">
            <a:spLocks noChangeArrowheads="1"/>
          </p:cNvSpPr>
          <p:nvPr/>
        </p:nvSpPr>
        <p:spPr>
          <a:xfrm>
            <a:off x="421838" y="735506"/>
            <a:ext cx="8333280" cy="5473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spcBef>
                <a:spcPct val="100000"/>
              </a:spcBef>
              <a:spcAft>
                <a:spcPct val="1000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欧氏距离（</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Euclidean distance</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200000"/>
              </a:lnSpc>
              <a:spcBef>
                <a:spcPct val="100000"/>
              </a:spcBef>
              <a:spcAft>
                <a:spcPct val="1000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曼哈顿距离（</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Manhattan distance</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200000"/>
              </a:lnSpc>
              <a:spcBef>
                <a:spcPct val="100000"/>
              </a:spcBef>
              <a:spcAft>
                <a:spcPct val="100000"/>
              </a:spcAft>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明考斯基距离（</a:t>
            </a:r>
            <a:r>
              <a:rPr lang="en-US" altLang="zh-CN" b="1" dirty="0" err="1" smtClean="0">
                <a:latin typeface="Times New Roman" panose="02020603050405020304" pitchFamily="18" charset="0"/>
                <a:ea typeface="楷体" panose="02010609060101010101" pitchFamily="49" charset="-122"/>
                <a:cs typeface="Times New Roman" panose="02020603050405020304" pitchFamily="18" charset="0"/>
              </a:rPr>
              <a:t>Minkowski</a:t>
            </a:r>
            <a:r>
              <a:rPr lang="en-US" altLang="zh-CN" b="1" dirty="0" smtClean="0">
                <a:latin typeface="Times New Roman" panose="02020603050405020304" pitchFamily="18" charset="0"/>
                <a:ea typeface="楷体" panose="02010609060101010101" pitchFamily="49" charset="-122"/>
                <a:cs typeface="Times New Roman" panose="02020603050405020304" pitchFamily="18" charset="0"/>
              </a:rPr>
              <a:t> distance</a:t>
            </a: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 </a:t>
            </a:r>
          </a:p>
        </p:txBody>
      </p:sp>
      <p:graphicFrame>
        <p:nvGraphicFramePr>
          <p:cNvPr id="6" name="Object 4"/>
          <p:cNvGraphicFramePr>
            <a:graphicFrameLocks noChangeAspect="1"/>
          </p:cNvGraphicFramePr>
          <p:nvPr>
            <p:extLst>
              <p:ext uri="{D42A27DB-BD31-4B8C-83A1-F6EECF244321}">
                <p14:modId xmlns:p14="http://schemas.microsoft.com/office/powerpoint/2010/main" val="394431116"/>
              </p:ext>
            </p:extLst>
          </p:nvPr>
        </p:nvGraphicFramePr>
        <p:xfrm>
          <a:off x="2180979" y="1599020"/>
          <a:ext cx="3816350" cy="1093788"/>
        </p:xfrm>
        <a:graphic>
          <a:graphicData uri="http://schemas.openxmlformats.org/presentationml/2006/ole">
            <mc:AlternateContent xmlns:mc="http://schemas.openxmlformats.org/markup-compatibility/2006">
              <mc:Choice xmlns:v="urn:schemas-microsoft-com:vml" Requires="v">
                <p:oleObj spid="_x0000_s35097" name="公式" r:id="rId3" imgW="1562100" imgH="444500" progId="Equation.3">
                  <p:embed/>
                </p:oleObj>
              </mc:Choice>
              <mc:Fallback>
                <p:oleObj name="公式" r:id="rId3" imgW="1562100" imgH="444500" progId="Equation.3">
                  <p:embed/>
                  <p:pic>
                    <p:nvPicPr>
                      <p:cNvPr id="0" name="Picture 2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979" y="1599020"/>
                        <a:ext cx="3816350" cy="109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43464133"/>
              </p:ext>
            </p:extLst>
          </p:nvPr>
        </p:nvGraphicFramePr>
        <p:xfrm>
          <a:off x="2288929" y="3224047"/>
          <a:ext cx="3455988" cy="1068388"/>
        </p:xfrm>
        <a:graphic>
          <a:graphicData uri="http://schemas.openxmlformats.org/presentationml/2006/ole">
            <mc:AlternateContent xmlns:mc="http://schemas.openxmlformats.org/markup-compatibility/2006">
              <mc:Choice xmlns:v="urn:schemas-microsoft-com:vml" Requires="v">
                <p:oleObj spid="_x0000_s35098" name="公式" r:id="rId5" imgW="1320227" imgH="406224" progId="Equation.3">
                  <p:embed/>
                </p:oleObj>
              </mc:Choice>
              <mc:Fallback>
                <p:oleObj name="公式" r:id="rId5" imgW="1320227" imgH="406224" progId="Equation.3">
                  <p:embed/>
                  <p:pic>
                    <p:nvPicPr>
                      <p:cNvPr id="0" name="Picture 2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8929" y="3224047"/>
                        <a:ext cx="3455988"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4045172767"/>
              </p:ext>
            </p:extLst>
          </p:nvPr>
        </p:nvGraphicFramePr>
        <p:xfrm>
          <a:off x="2180979" y="4981781"/>
          <a:ext cx="3960812" cy="995363"/>
        </p:xfrm>
        <a:graphic>
          <a:graphicData uri="http://schemas.openxmlformats.org/presentationml/2006/ole">
            <mc:AlternateContent xmlns:mc="http://schemas.openxmlformats.org/markup-compatibility/2006">
              <mc:Choice xmlns:v="urn:schemas-microsoft-com:vml" Requires="v">
                <p:oleObj spid="_x0000_s35099" name="公式" r:id="rId7" imgW="1624895" imgH="406224" progId="Equation.3">
                  <p:embed/>
                </p:oleObj>
              </mc:Choice>
              <mc:Fallback>
                <p:oleObj name="公式" r:id="rId7" imgW="1624895" imgH="406224" progId="Equation.3">
                  <p:embed/>
                  <p:pic>
                    <p:nvPicPr>
                      <p:cNvPr id="0" name="Picture 2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979" y="4981781"/>
                        <a:ext cx="3960812" cy="995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p:cNvSpPr txBox="1"/>
          <p:nvPr/>
        </p:nvSpPr>
        <p:spPr>
          <a:xfrm>
            <a:off x="277086" y="27712"/>
            <a:ext cx="7416486" cy="1200329"/>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6.2.1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连续型</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属性的相似度计算方法</a:t>
            </a:r>
          </a:p>
          <a:p>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30141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707AAB34-FF8A-4384-9EF9-72F27234CA6E}"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17</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文本框 4"/>
          <p:cNvSpPr txBox="1"/>
          <p:nvPr/>
        </p:nvSpPr>
        <p:spPr>
          <a:xfrm>
            <a:off x="277086" y="27712"/>
            <a:ext cx="7416486" cy="1200329"/>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6.2.2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离散型</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属性的相似度计算方法</a:t>
            </a:r>
          </a:p>
          <a:p>
            <a:endParaRPr lang="zh-CN" altLang="en-US" sz="3600" b="1" dirty="0">
              <a:latin typeface="黑体" panose="02010609060101010101" pitchFamily="49" charset="-122"/>
              <a:ea typeface="黑体" panose="02010609060101010101" pitchFamily="49" charset="-122"/>
            </a:endParaRPr>
          </a:p>
        </p:txBody>
      </p:sp>
      <p:sp>
        <p:nvSpPr>
          <p:cNvPr id="8" name="Rectangle 3"/>
          <p:cNvSpPr txBox="1">
            <a:spLocks noChangeArrowheads="1"/>
          </p:cNvSpPr>
          <p:nvPr/>
        </p:nvSpPr>
        <p:spPr bwMode="auto">
          <a:xfrm>
            <a:off x="400434" y="858838"/>
            <a:ext cx="8424862"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r>
              <a:rPr lang="zh-CN" altLang="en-US" sz="3200" b="1" dirty="0">
                <a:ea typeface="黑体" panose="02010609060101010101" pitchFamily="49" charset="-122"/>
              </a:rPr>
              <a:t>数据样本的二值离散型属性的取值情况 </a:t>
            </a:r>
          </a:p>
        </p:txBody>
      </p:sp>
      <p:graphicFrame>
        <p:nvGraphicFramePr>
          <p:cNvPr id="9" name="Group 151"/>
          <p:cNvGraphicFramePr>
            <a:graphicFrameLocks/>
          </p:cNvGraphicFramePr>
          <p:nvPr>
            <p:extLst>
              <p:ext uri="{D42A27DB-BD31-4B8C-83A1-F6EECF244321}">
                <p14:modId xmlns:p14="http://schemas.microsoft.com/office/powerpoint/2010/main" val="2696628238"/>
              </p:ext>
            </p:extLst>
          </p:nvPr>
        </p:nvGraphicFramePr>
        <p:xfrm>
          <a:off x="277086" y="2000250"/>
          <a:ext cx="8548210" cy="3050312"/>
        </p:xfrm>
        <a:graphic>
          <a:graphicData uri="http://schemas.openxmlformats.org/drawingml/2006/table">
            <a:tbl>
              <a:tblPr/>
              <a:tblGrid>
                <a:gridCol w="2061000">
                  <a:extLst>
                    <a:ext uri="{9D8B030D-6E8A-4147-A177-3AD203B41FA5}">
                      <a16:colId xmlns:a16="http://schemas.microsoft.com/office/drawing/2014/main" val="20000"/>
                    </a:ext>
                  </a:extLst>
                </a:gridCol>
                <a:gridCol w="1099595">
                  <a:extLst>
                    <a:ext uri="{9D8B030D-6E8A-4147-A177-3AD203B41FA5}">
                      <a16:colId xmlns:a16="http://schemas.microsoft.com/office/drawing/2014/main" val="20001"/>
                    </a:ext>
                  </a:extLst>
                </a:gridCol>
                <a:gridCol w="1527858">
                  <a:extLst>
                    <a:ext uri="{9D8B030D-6E8A-4147-A177-3AD203B41FA5}">
                      <a16:colId xmlns:a16="http://schemas.microsoft.com/office/drawing/2014/main" val="20002"/>
                    </a:ext>
                  </a:extLst>
                </a:gridCol>
                <a:gridCol w="1585732">
                  <a:extLst>
                    <a:ext uri="{9D8B030D-6E8A-4147-A177-3AD203B41FA5}">
                      <a16:colId xmlns:a16="http://schemas.microsoft.com/office/drawing/2014/main" val="20003"/>
                    </a:ext>
                  </a:extLst>
                </a:gridCol>
                <a:gridCol w="2274025">
                  <a:extLst>
                    <a:ext uri="{9D8B030D-6E8A-4147-A177-3AD203B41FA5}">
                      <a16:colId xmlns:a16="http://schemas.microsoft.com/office/drawing/2014/main" val="20004"/>
                    </a:ext>
                  </a:extLst>
                </a:gridCol>
              </a:tblGrid>
              <a:tr h="839416">
                <a:tc rowSpan="2" gridSpan="2">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4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数据样本</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800" b="1"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i</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4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64">
                <a:tc gridSpan="2" vMerge="1">
                  <a:txBody>
                    <a:bodyPr/>
                    <a:lstStyle/>
                    <a:p>
                      <a:endParaRPr lang="zh-CN" altLang="en-US"/>
                    </a:p>
                  </a:txBody>
                  <a:tcPr/>
                </a:tc>
                <a:tc hMerge="1"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a:t>
                      </a: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合计</a:t>
                      </a:r>
                    </a:p>
                  </a:txBody>
                  <a:tcPr marT="45700" marB="457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64">
                <a:tc row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数据样本</a:t>
                      </a:r>
                      <a:r>
                        <a:rPr kumimoji="0" lang="en-US" altLang="zh-CN" sz="2800" b="1" i="0" u="none" strike="noStrike" cap="none" normalizeH="0" baseline="0" dirty="0" err="1"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2800" b="1" i="0" u="none" strike="noStrike" cap="none" normalizeH="0" baseline="-30000" dirty="0" err="1"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j</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64">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a:t>
                      </a: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941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4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合计</a:t>
                      </a: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a:t>
                      </a: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a:t>
                      </a:r>
                      <a:r>
                        <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a:t>
                      </a:r>
                      <a:r>
                        <a:rPr kumimoji="0" lang="en-US" altLang="zh-CN" sz="2400" b="0" i="0" u="none" strike="noStrike" cap="none" normalizeH="0" baseline="-3000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T="45700" marB="45700"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628650" y="5405377"/>
            <a:ext cx="7886700" cy="461665"/>
          </a:xfrm>
          <a:prstGeom prst="rect">
            <a:avLst/>
          </a:prstGeom>
          <a:noFill/>
        </p:spPr>
        <p:txBody>
          <a:bodyPr wrap="square" rtlCol="0">
            <a:spAutoFit/>
          </a:bodyPr>
          <a:lstStyle/>
          <a:p>
            <a:pPr algn="ctr"/>
            <a:r>
              <a:rPr lang="zh-CN" altLang="en-US" sz="2400" b="1" dirty="0" smtClean="0">
                <a:latin typeface="楷体" panose="02010609060101010101" pitchFamily="49" charset="-122"/>
                <a:ea typeface="楷体" panose="02010609060101010101" pitchFamily="49" charset="-122"/>
              </a:rPr>
              <a:t>二值离散型属性是指只有两种取值的离散型属性</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99369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A85F9087-AE79-4E78-87D1-7726A46C25CA}"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18</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Rectangle 3"/>
          <p:cNvSpPr txBox="1">
            <a:spLocks noChangeArrowheads="1"/>
          </p:cNvSpPr>
          <p:nvPr/>
        </p:nvSpPr>
        <p:spPr>
          <a:xfrm>
            <a:off x="400433" y="837820"/>
            <a:ext cx="8333663" cy="4411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smtClean="0">
                <a:latin typeface="楷体" panose="02010609060101010101" pitchFamily="49" charset="-122"/>
                <a:ea typeface="楷体" panose="02010609060101010101" pitchFamily="49" charset="-122"/>
              </a:rPr>
              <a:t>对称的二值离散型属性</a:t>
            </a:r>
          </a:p>
          <a:p>
            <a:pPr>
              <a:lnSpc>
                <a:spcPct val="150000"/>
              </a:lnSpc>
            </a:pPr>
            <a:endParaRPr lang="zh-CN" altLang="en-US" b="1" dirty="0" smtClean="0">
              <a:latin typeface="楷体" panose="02010609060101010101" pitchFamily="49" charset="-122"/>
              <a:ea typeface="楷体" panose="02010609060101010101" pitchFamily="49" charset="-122"/>
            </a:endParaRPr>
          </a:p>
          <a:p>
            <a:pPr>
              <a:lnSpc>
                <a:spcPct val="150000"/>
              </a:lnSpc>
            </a:pPr>
            <a:endParaRPr lang="zh-CN" altLang="en-US" b="1" dirty="0" smtClean="0">
              <a:latin typeface="楷体" panose="02010609060101010101" pitchFamily="49" charset="-122"/>
              <a:ea typeface="楷体" panose="02010609060101010101" pitchFamily="49" charset="-122"/>
            </a:endParaRPr>
          </a:p>
          <a:p>
            <a:pPr>
              <a:lnSpc>
                <a:spcPct val="150000"/>
              </a:lnSpc>
            </a:pPr>
            <a:r>
              <a:rPr lang="zh-CN" altLang="en-US" b="1" dirty="0" smtClean="0">
                <a:latin typeface="楷体" panose="02010609060101010101" pitchFamily="49" charset="-122"/>
                <a:ea typeface="楷体" panose="02010609060101010101" pitchFamily="49" charset="-122"/>
              </a:rPr>
              <a:t>不对称的二值离散型属性 </a:t>
            </a:r>
          </a:p>
        </p:txBody>
      </p:sp>
      <p:graphicFrame>
        <p:nvGraphicFramePr>
          <p:cNvPr id="6" name="Object 4"/>
          <p:cNvGraphicFramePr>
            <a:graphicFrameLocks noChangeAspect="1"/>
          </p:cNvGraphicFramePr>
          <p:nvPr>
            <p:extLst>
              <p:ext uri="{D42A27DB-BD31-4B8C-83A1-F6EECF244321}">
                <p14:modId xmlns:p14="http://schemas.microsoft.com/office/powerpoint/2010/main" val="3373315318"/>
              </p:ext>
            </p:extLst>
          </p:nvPr>
        </p:nvGraphicFramePr>
        <p:xfrm>
          <a:off x="1657350" y="1784294"/>
          <a:ext cx="4968875" cy="1181100"/>
        </p:xfrm>
        <a:graphic>
          <a:graphicData uri="http://schemas.openxmlformats.org/presentationml/2006/ole">
            <mc:AlternateContent xmlns:mc="http://schemas.openxmlformats.org/markup-compatibility/2006">
              <mc:Choice xmlns:v="urn:schemas-microsoft-com:vml" Requires="v">
                <p:oleObj spid="_x0000_s36024" name="公式" r:id="rId3" imgW="1726451" imgH="406224" progId="Equation.3">
                  <p:embed/>
                </p:oleObj>
              </mc:Choice>
              <mc:Fallback>
                <p:oleObj name="公式" r:id="rId3" imgW="1726451" imgH="406224" progId="Equation.3">
                  <p:embed/>
                  <p:pic>
                    <p:nvPicPr>
                      <p:cNvPr id="0" name="Picture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784294"/>
                        <a:ext cx="4968875"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34632500"/>
              </p:ext>
            </p:extLst>
          </p:nvPr>
        </p:nvGraphicFramePr>
        <p:xfrm>
          <a:off x="1657350" y="3964591"/>
          <a:ext cx="4248150" cy="1225550"/>
        </p:xfrm>
        <a:graphic>
          <a:graphicData uri="http://schemas.openxmlformats.org/presentationml/2006/ole">
            <mc:AlternateContent xmlns:mc="http://schemas.openxmlformats.org/markup-compatibility/2006">
              <mc:Choice xmlns:v="urn:schemas-microsoft-com:vml" Requires="v">
                <p:oleObj spid="_x0000_s36025" name="公式" r:id="rId5" imgW="1422400" imgH="406400" progId="Equation.3">
                  <p:embed/>
                </p:oleObj>
              </mc:Choice>
              <mc:Fallback>
                <p:oleObj name="公式" r:id="rId5" imgW="1422400" imgH="406400" progId="Equation.3">
                  <p:embed/>
                  <p:pic>
                    <p:nvPicPr>
                      <p:cNvPr id="0" name="Picture 1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7350" y="3964591"/>
                        <a:ext cx="4248150" cy="122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nvSpPr>
        <p:spPr>
          <a:xfrm>
            <a:off x="277086" y="27712"/>
            <a:ext cx="7416486" cy="1200329"/>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6.2.2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离散型</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属性的相似度计算方法</a:t>
            </a:r>
          </a:p>
          <a:p>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07198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fld id="{0739D2B9-DB76-49B3-9BAC-257257E1D5C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19</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文本框 4"/>
          <p:cNvSpPr txBox="1"/>
          <p:nvPr/>
        </p:nvSpPr>
        <p:spPr>
          <a:xfrm>
            <a:off x="277086" y="59242"/>
            <a:ext cx="8238264" cy="1138773"/>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6.2.3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多</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值离散型属性的相似度计算方法</a:t>
            </a:r>
          </a:p>
          <a:p>
            <a:endParaRPr lang="zh-CN" altLang="en-US" sz="3600" b="1" dirty="0">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421837" y="858676"/>
            <a:ext cx="8312260" cy="4411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b="1" dirty="0" smtClean="0">
                <a:latin typeface="楷体" panose="02010609060101010101" pitchFamily="49" charset="-122"/>
                <a:ea typeface="楷体" panose="02010609060101010101" pitchFamily="49" charset="-122"/>
                <a:cs typeface="Times New Roman" panose="02020603050405020304" pitchFamily="18" charset="0"/>
              </a:rPr>
              <a:t>多值离散型属性的相似度</a:t>
            </a:r>
          </a:p>
          <a:p>
            <a:pPr algn="just">
              <a:lnSpc>
                <a:spcPct val="120000"/>
              </a:lnSpc>
            </a:pPr>
            <a:endParaRPr lang="zh-CN" altLang="en-US" b="1" dirty="0" smtClean="0">
              <a:latin typeface="楷体" panose="02010609060101010101" pitchFamily="49" charset="-122"/>
              <a:ea typeface="楷体" panose="02010609060101010101" pitchFamily="49" charset="-122"/>
              <a:cs typeface="Times New Roman" panose="02020603050405020304" pitchFamily="18" charset="0"/>
            </a:endParaRPr>
          </a:p>
          <a:p>
            <a:pPr algn="just">
              <a:lnSpc>
                <a:spcPct val="120000"/>
              </a:lnSpc>
            </a:pPr>
            <a:endParaRPr lang="zh-CN" altLang="en-US" b="1" dirty="0" smtClean="0">
              <a:latin typeface="楷体" panose="02010609060101010101" pitchFamily="49" charset="-122"/>
              <a:ea typeface="楷体" panose="02010609060101010101" pitchFamily="49" charset="-122"/>
              <a:cs typeface="Times New Roman" panose="02020603050405020304" pitchFamily="18" charset="0"/>
            </a:endParaRPr>
          </a:p>
          <a:p>
            <a:pPr algn="just">
              <a:lnSpc>
                <a:spcPct val="120000"/>
              </a:lnSpc>
            </a:pPr>
            <a:endParaRPr lang="zh-CN" altLang="en-US" b="1" dirty="0" smtClean="0">
              <a:latin typeface="楷体" panose="02010609060101010101" pitchFamily="49" charset="-122"/>
              <a:ea typeface="楷体" panose="02010609060101010101" pitchFamily="49" charset="-122"/>
              <a:cs typeface="Times New Roman" panose="02020603050405020304" pitchFamily="18" charset="0"/>
            </a:endParaRPr>
          </a:p>
          <a:p>
            <a:pPr algn="just">
              <a:lnSpc>
                <a:spcPct val="120000"/>
              </a:lnSpc>
            </a:pPr>
            <a:r>
              <a:rPr lang="en-US" altLang="zh-CN" b="1" dirty="0" smtClean="0">
                <a:latin typeface="楷体" panose="02010609060101010101" pitchFamily="49" charset="-122"/>
                <a:ea typeface="楷体" panose="02010609060101010101" pitchFamily="49" charset="-122"/>
                <a:cs typeface="Times New Roman" panose="02020603050405020304" pitchFamily="18" charset="0"/>
              </a:rPr>
              <a:t>d</a:t>
            </a:r>
            <a:r>
              <a:rPr lang="zh-CN" altLang="en-US" b="1" dirty="0" smtClean="0">
                <a:latin typeface="楷体" panose="02010609060101010101" pitchFamily="49" charset="-122"/>
                <a:ea typeface="楷体" panose="02010609060101010101" pitchFamily="49" charset="-122"/>
                <a:cs typeface="Times New Roman" panose="02020603050405020304" pitchFamily="18" charset="0"/>
              </a:rPr>
              <a:t>为数据集中的属性个数，</a:t>
            </a:r>
            <a:r>
              <a:rPr lang="en-US" altLang="zh-CN" b="1" dirty="0" smtClean="0">
                <a:latin typeface="楷体" panose="02010609060101010101" pitchFamily="49" charset="-122"/>
                <a:ea typeface="楷体" panose="02010609060101010101" pitchFamily="49" charset="-122"/>
                <a:cs typeface="Times New Roman" panose="02020603050405020304" pitchFamily="18" charset="0"/>
              </a:rPr>
              <a:t>u</a:t>
            </a:r>
            <a:r>
              <a:rPr lang="zh-CN" altLang="en-US" b="1" dirty="0" smtClean="0">
                <a:latin typeface="楷体" panose="02010609060101010101" pitchFamily="49" charset="-122"/>
                <a:ea typeface="楷体" panose="02010609060101010101" pitchFamily="49" charset="-122"/>
                <a:cs typeface="Times New Roman" panose="02020603050405020304" pitchFamily="18" charset="0"/>
              </a:rPr>
              <a:t>为样本</a:t>
            </a:r>
            <a:r>
              <a:rPr lang="en-US" altLang="zh-CN" b="1" dirty="0" smtClean="0">
                <a:latin typeface="楷体" panose="02010609060101010101" pitchFamily="49" charset="-122"/>
                <a:ea typeface="楷体" panose="02010609060101010101" pitchFamily="49" charset="-122"/>
                <a:cs typeface="Times New Roman" panose="02020603050405020304" pitchFamily="18" charset="0"/>
              </a:rPr>
              <a:t>x</a:t>
            </a:r>
            <a:r>
              <a:rPr lang="en-US" altLang="zh-CN" b="1" baseline="-25000" dirty="0" smtClean="0">
                <a:latin typeface="楷体" panose="02010609060101010101" pitchFamily="49" charset="-122"/>
                <a:ea typeface="楷体" panose="02010609060101010101" pitchFamily="49" charset="-122"/>
                <a:cs typeface="Times New Roman" panose="02020603050405020304" pitchFamily="18" charset="0"/>
              </a:rPr>
              <a:t>i</a:t>
            </a:r>
            <a:r>
              <a:rPr lang="zh-CN" altLang="en-US" b="1" dirty="0" smtClean="0">
                <a:latin typeface="楷体" panose="02010609060101010101" pitchFamily="49" charset="-122"/>
                <a:ea typeface="楷体" panose="02010609060101010101" pitchFamily="49" charset="-122"/>
                <a:cs typeface="Times New Roman" panose="02020603050405020304" pitchFamily="18" charset="0"/>
              </a:rPr>
              <a:t>和</a:t>
            </a:r>
            <a:r>
              <a:rPr lang="en-US" altLang="zh-CN" b="1" dirty="0" err="1" smtClean="0">
                <a:latin typeface="楷体" panose="02010609060101010101" pitchFamily="49" charset="-122"/>
                <a:ea typeface="楷体" panose="02010609060101010101" pitchFamily="49" charset="-122"/>
                <a:cs typeface="Times New Roman" panose="02020603050405020304" pitchFamily="18" charset="0"/>
              </a:rPr>
              <a:t>x</a:t>
            </a:r>
            <a:r>
              <a:rPr lang="en-US" altLang="zh-CN" b="1" baseline="-25000" dirty="0" err="1" smtClean="0">
                <a:latin typeface="楷体" panose="02010609060101010101" pitchFamily="49" charset="-122"/>
                <a:ea typeface="楷体" panose="02010609060101010101" pitchFamily="49" charset="-122"/>
                <a:cs typeface="Times New Roman" panose="02020603050405020304" pitchFamily="18" charset="0"/>
              </a:rPr>
              <a:t>j</a:t>
            </a:r>
            <a:r>
              <a:rPr lang="zh-CN" altLang="en-US" b="1" dirty="0" smtClean="0">
                <a:latin typeface="楷体" panose="02010609060101010101" pitchFamily="49" charset="-122"/>
                <a:ea typeface="楷体" panose="02010609060101010101" pitchFamily="49" charset="-122"/>
                <a:cs typeface="Times New Roman" panose="02020603050405020304" pitchFamily="18" charset="0"/>
              </a:rPr>
              <a:t>取值相同的属性个数 </a:t>
            </a:r>
          </a:p>
        </p:txBody>
      </p:sp>
      <p:graphicFrame>
        <p:nvGraphicFramePr>
          <p:cNvPr id="7" name="Object 4"/>
          <p:cNvGraphicFramePr>
            <a:graphicFrameLocks noChangeAspect="1"/>
          </p:cNvGraphicFramePr>
          <p:nvPr>
            <p:extLst>
              <p:ext uri="{D42A27DB-BD31-4B8C-83A1-F6EECF244321}">
                <p14:modId xmlns:p14="http://schemas.microsoft.com/office/powerpoint/2010/main" val="1761525740"/>
              </p:ext>
            </p:extLst>
          </p:nvPr>
        </p:nvGraphicFramePr>
        <p:xfrm>
          <a:off x="2523761" y="1659570"/>
          <a:ext cx="3744913" cy="1404937"/>
        </p:xfrm>
        <a:graphic>
          <a:graphicData uri="http://schemas.openxmlformats.org/presentationml/2006/ole">
            <mc:AlternateContent xmlns:mc="http://schemas.openxmlformats.org/markup-compatibility/2006">
              <mc:Choice xmlns:v="urn:schemas-microsoft-com:vml" Requires="v">
                <p:oleObj spid="_x0000_s36957" name="公式" r:id="rId3" imgW="990600" imgH="368300" progId="Equation.3">
                  <p:embed/>
                </p:oleObj>
              </mc:Choice>
              <mc:Fallback>
                <p:oleObj name="公式" r:id="rId3" imgW="990600" imgH="368300" progId="Equation.3">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3761" y="1659570"/>
                        <a:ext cx="3744913" cy="1404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3199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1" y="675768"/>
            <a:ext cx="9143999" cy="3847207"/>
          </a:xfrm>
          <a:prstGeom prst="rect">
            <a:avLst/>
          </a:prstGeom>
          <a:noFill/>
        </p:spPr>
        <p:txBody>
          <a:bodyPr wrap="square" rtlCol="0">
            <a:spAutoFit/>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4400" b="1" dirty="0" smtClean="0">
                <a:latin typeface="黑体" pitchFamily="49" charset="-122"/>
                <a:ea typeface="黑体" pitchFamily="49" charset="-122"/>
              </a:rPr>
              <a:t>第六章</a:t>
            </a:r>
            <a:r>
              <a:rPr lang="zh-CN" altLang="en-US" sz="4400" b="1" dirty="0">
                <a:latin typeface="黑体" pitchFamily="49" charset="-122"/>
                <a:ea typeface="黑体" pitchFamily="49" charset="-122"/>
              </a:rPr>
              <a:t>：数据聚类</a:t>
            </a:r>
            <a:endParaRPr lang="en-US" altLang="zh-CN" sz="4400" b="1" dirty="0">
              <a:latin typeface="黑体" pitchFamily="49" charset="-122"/>
              <a:ea typeface="黑体" pitchFamily="49" charset="-122"/>
            </a:endParaRPr>
          </a:p>
          <a:p>
            <a:pPr algn="ctr"/>
            <a:r>
              <a:rPr lang="en-US" altLang="zh-CN" sz="2400" b="1" dirty="0" smtClean="0">
                <a:latin typeface="黑体" pitchFamily="49" charset="-122"/>
                <a:ea typeface="黑体" pitchFamily="49" charset="-122"/>
              </a:rPr>
              <a:t>——</a:t>
            </a:r>
            <a:r>
              <a:rPr lang="zh-CN" altLang="en-US" sz="2400" b="1" dirty="0">
                <a:latin typeface="黑体" pitchFamily="49" charset="-122"/>
                <a:ea typeface="黑体" pitchFamily="49" charset="-122"/>
              </a:rPr>
              <a:t>物以类聚，人以群分</a:t>
            </a:r>
            <a:endParaRPr lang="en-US" altLang="zh-CN" sz="2400" b="1" dirty="0">
              <a:latin typeface="黑体" pitchFamily="49" charset="-122"/>
              <a:ea typeface="黑体" pitchFamily="49" charset="-122"/>
            </a:endParaRPr>
          </a:p>
          <a:p>
            <a:pPr algn="ctr"/>
            <a:endParaRPr lang="en-US" altLang="zh-CN" sz="4000" b="1" dirty="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a:p>
            <a:pPr algn="ctr"/>
            <a:endParaRPr lang="en-US" altLang="zh-CN" sz="4000" b="1" dirty="0" smtClean="0">
              <a:latin typeface="黑体" pitchFamily="49" charset="-122"/>
              <a:ea typeface="黑体" pitchFamily="49" charset="-122"/>
            </a:endParaRPr>
          </a:p>
        </p:txBody>
      </p:sp>
      <p:sp>
        <p:nvSpPr>
          <p:cNvPr id="44" name="PA_圆角矩形 57"/>
          <p:cNvSpPr/>
          <p:nvPr>
            <p:custDataLst>
              <p:tags r:id="rId1"/>
            </p:custDataLst>
          </p:nvPr>
        </p:nvSpPr>
        <p:spPr>
          <a:xfrm>
            <a:off x="1735336" y="4584530"/>
            <a:ext cx="5673328" cy="790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itchFamily="49" charset="-122"/>
                <a:ea typeface="黑体" pitchFamily="49" charset="-122"/>
                <a:sym typeface="Bebas" pitchFamily="2" charset="0"/>
              </a:rPr>
              <a:t>主讲教师：李志勇</a:t>
            </a:r>
          </a:p>
        </p:txBody>
      </p:sp>
    </p:spTree>
    <p:extLst>
      <p:ext uri="{BB962C8B-B14F-4D97-AF65-F5344CB8AC3E}">
        <p14:creationId xmlns:p14="http://schemas.microsoft.com/office/powerpoint/2010/main" val="1343905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591D7151-7EC4-47CF-A0F4-0645CC7856C6}"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20</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5" name="文本框 4"/>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6.2.4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混合</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类型属性的相似度计算方法</a:t>
            </a:r>
            <a:endParaRPr lang="zh-CN" altLang="en-US" sz="3600" b="1" dirty="0">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393102" y="821297"/>
            <a:ext cx="8343394" cy="4537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对于包含混合类型属性的数据集的相似度通常有两种计算方法：</a:t>
            </a:r>
          </a:p>
          <a:p>
            <a:pPr lvl="1" algn="just">
              <a:lnSpc>
                <a:spcPct val="120000"/>
              </a:lnSpc>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将属性按照类型分组，每个新的数据集中只包含一种类型的属性；之后对每个数据集进行单独的聚类分析 </a:t>
            </a:r>
          </a:p>
          <a:p>
            <a:pPr lvl="1" algn="just">
              <a:lnSpc>
                <a:spcPct val="120000"/>
              </a:lnSpc>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把混合类型的属性放在一起处理，进行一次聚类分析 </a:t>
            </a:r>
          </a:p>
        </p:txBody>
      </p:sp>
    </p:spTree>
    <p:extLst>
      <p:ext uri="{BB962C8B-B14F-4D97-AF65-F5344CB8AC3E}">
        <p14:creationId xmlns:p14="http://schemas.microsoft.com/office/powerpoint/2010/main" val="3229503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21</a:t>
            </a:fld>
            <a:endParaRPr lang="en-US" altLang="zh-CN"/>
          </a:p>
        </p:txBody>
      </p:sp>
      <p:sp>
        <p:nvSpPr>
          <p:cNvPr id="6" name="日期占位符 5"/>
          <p:cNvSpPr>
            <a:spLocks noGrp="1"/>
          </p:cNvSpPr>
          <p:nvPr>
            <p:ph type="dt" sz="half" idx="12"/>
          </p:nvPr>
        </p:nvSpPr>
        <p:spPr/>
        <p:txBody>
          <a:bodyPr/>
          <a:lstStyle/>
          <a:p>
            <a:pPr>
              <a:defRPr/>
            </a:pPr>
            <a:fld id="{053084A1-F9D1-44E5-943F-129A556FBE8E}" type="datetime1">
              <a:rPr lang="zh-CN" altLang="en-US" smtClean="0"/>
              <a:pPr>
                <a:defRPr/>
              </a:pPr>
              <a:t>2021/7/26</a:t>
            </a:fld>
            <a:endParaRPr lang="en-US" altLang="zh-CN"/>
          </a:p>
        </p:txBody>
      </p:sp>
      <p:sp>
        <p:nvSpPr>
          <p:cNvPr id="7" name="矩形 6"/>
          <p:cNvSpPr/>
          <p:nvPr/>
        </p:nvSpPr>
        <p:spPr>
          <a:xfrm>
            <a:off x="342900" y="823436"/>
            <a:ext cx="8458200" cy="5804666"/>
          </a:xfrm>
          <a:prstGeom prst="rect">
            <a:avLst/>
          </a:prstGeom>
        </p:spPr>
        <p:txBody>
          <a:bodyPr wrap="square">
            <a:spAutoFit/>
          </a:bodyPr>
          <a:lstStyle/>
          <a:p>
            <a:pPr marL="342900" indent="-342900" algn="just">
              <a:lnSpc>
                <a:spcPct val="120000"/>
              </a:lnSpc>
              <a:spcBef>
                <a:spcPts val="600"/>
              </a:spcBef>
              <a:spcAft>
                <a:spcPts val="600"/>
              </a:spcAft>
              <a:buSzPct val="60000"/>
              <a:buFont typeface="Wingdings" panose="05000000000000000000" pitchFamily="2" charset="2"/>
              <a:buChar char="l"/>
            </a:pPr>
            <a:r>
              <a:rPr lang="en-US" altLang="zh-CN"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k-means</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典型的基于距离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的聚类算法，最初</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来自于信号处理的一种矢量量化方法，现被广泛应用于数据挖掘</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20000"/>
              </a:lnSpc>
              <a:spcBef>
                <a:spcPts val="600"/>
              </a:spcBef>
              <a:spcAft>
                <a:spcPts val="600"/>
              </a:spcAft>
              <a:buSzPct val="60000"/>
              <a:buFont typeface="Wingdings" panose="05000000000000000000" pitchFamily="2" charset="2"/>
              <a:buChar char="l"/>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k-means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聚类的目的是将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个观测值划分为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个类，使每个类中的观测值距离该类的中心（类均值）比距离其他类中心都近。</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20000"/>
              </a:lnSpc>
              <a:spcBef>
                <a:spcPts val="2400"/>
              </a:spcBef>
              <a:spcAft>
                <a:spcPts val="600"/>
              </a:spcAft>
              <a:buSzPct val="60000"/>
              <a:buFont typeface="Wingdings" panose="05000000000000000000" pitchFamily="2" charset="2"/>
              <a:buChar char="l"/>
            </a:pPr>
            <a:r>
              <a:rPr lang="en-AU" altLang="zh-CN" sz="2400" b="1" dirty="0" smtClean="0">
                <a:latin typeface="Times New Roman" panose="02020603050405020304" pitchFamily="18" charset="0"/>
                <a:cs typeface="Times New Roman" panose="02020603050405020304" pitchFamily="18" charset="0"/>
              </a:rPr>
              <a:t>Reference</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lvl="1" algn="just">
              <a:lnSpc>
                <a:spcPct val="120000"/>
              </a:lnSpc>
            </a:pPr>
            <a:r>
              <a:rPr lang="en-US" altLang="zh-CN" sz="2000" b="1" dirty="0">
                <a:latin typeface="Times New Roman" panose="02020603050405020304" pitchFamily="18" charset="0"/>
                <a:cs typeface="Times New Roman" panose="02020603050405020304" pitchFamily="18" charset="0"/>
              </a:rPr>
              <a:t>J. </a:t>
            </a:r>
            <a:r>
              <a:rPr lang="en-US" altLang="zh-CN" sz="2000" b="1" u="sng" dirty="0" err="1">
                <a:latin typeface="Times New Roman" panose="02020603050405020304" pitchFamily="18" charset="0"/>
                <a:cs typeface="Times New Roman" panose="02020603050405020304" pitchFamily="18" charset="0"/>
              </a:rPr>
              <a:t>MacQueen</a:t>
            </a:r>
            <a:r>
              <a:rPr lang="en-US" altLang="zh-CN" sz="2000" b="1" dirty="0">
                <a:latin typeface="Times New Roman" panose="02020603050405020304" pitchFamily="18" charset="0"/>
                <a:cs typeface="Times New Roman" panose="02020603050405020304" pitchFamily="18" charset="0"/>
              </a:rPr>
              <a:t> (1967): "Some Methods for Classification and Analysis of Multivariate Observations", </a:t>
            </a:r>
            <a:r>
              <a:rPr lang="en-US" altLang="zh-CN" sz="2000" b="1" i="1" dirty="0">
                <a:latin typeface="Times New Roman" panose="02020603050405020304" pitchFamily="18" charset="0"/>
                <a:cs typeface="Times New Roman" panose="02020603050405020304" pitchFamily="18" charset="0"/>
              </a:rPr>
              <a:t>Proceedings of the 5th Berkeley Symposium on Mathematical Statistics and Probability</a:t>
            </a:r>
            <a:r>
              <a:rPr lang="en-US" altLang="zh-CN" sz="2000" b="1" dirty="0">
                <a:latin typeface="Times New Roman" panose="02020603050405020304" pitchFamily="18" charset="0"/>
                <a:cs typeface="Times New Roman" panose="02020603050405020304" pitchFamily="18" charset="0"/>
              </a:rPr>
              <a:t>, vol.1, pp. 281-297</a:t>
            </a:r>
            <a:r>
              <a:rPr lang="en-US" altLang="zh-CN" sz="2000" b="1" dirty="0" smtClean="0">
                <a:latin typeface="Times New Roman" panose="02020603050405020304" pitchFamily="18" charset="0"/>
                <a:cs typeface="Times New Roman" panose="02020603050405020304" pitchFamily="18" charset="0"/>
              </a:rPr>
              <a:t>.</a:t>
            </a:r>
          </a:p>
          <a:p>
            <a:pPr lvl="1" algn="just">
              <a:lnSpc>
                <a:spcPct val="120000"/>
              </a:lnSpc>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詹姆斯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麦奎恩（</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James </a:t>
            </a: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MacQueen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1967</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年第一次</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k-means”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这个术语</a:t>
            </a:r>
          </a:p>
          <a:p>
            <a:pPr marL="342900" indent="-342900" algn="just">
              <a:lnSpc>
                <a:spcPct val="120000"/>
              </a:lnSpc>
              <a:buSzPct val="60000"/>
              <a:buFont typeface="Wingdings" panose="05000000000000000000" pitchFamily="2" charset="2"/>
              <a:buChar char="l"/>
            </a:pP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k-means</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16450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22</a:t>
            </a:fld>
            <a:endParaRPr lang="en-US" altLang="zh-CN"/>
          </a:p>
        </p:txBody>
      </p:sp>
      <p:sp>
        <p:nvSpPr>
          <p:cNvPr id="6" name="日期占位符 5"/>
          <p:cNvSpPr>
            <a:spLocks noGrp="1"/>
          </p:cNvSpPr>
          <p:nvPr>
            <p:ph type="dt" sz="half" idx="12"/>
          </p:nvPr>
        </p:nvSpPr>
        <p:spPr/>
        <p:txBody>
          <a:bodyPr/>
          <a:lstStyle/>
          <a:p>
            <a:pPr>
              <a:defRPr/>
            </a:pPr>
            <a:fld id="{5717D2DF-40EF-4976-B60D-73A3E2A1CF44}" type="datetime1">
              <a:rPr lang="zh-CN" altLang="en-US" smtClean="0"/>
              <a:pPr>
                <a:defRPr/>
              </a:pPr>
              <a:t>2021/7/26</a:t>
            </a:fld>
            <a:endParaRPr lang="en-US" altLang="zh-CN"/>
          </a:p>
        </p:txBody>
      </p:sp>
      <p:sp>
        <p:nvSpPr>
          <p:cNvPr id="7" name="矩形 6"/>
          <p:cNvSpPr/>
          <p:nvPr/>
        </p:nvSpPr>
        <p:spPr>
          <a:xfrm>
            <a:off x="409322" y="793234"/>
            <a:ext cx="8290178" cy="5518434"/>
          </a:xfrm>
          <a:prstGeom prst="rect">
            <a:avLst/>
          </a:prstGeom>
        </p:spPr>
        <p:txBody>
          <a:bodyPr wrap="square">
            <a:spAutoFit/>
          </a:bodyPr>
          <a:lstStyle/>
          <a:p>
            <a:pPr>
              <a:spcAft>
                <a:spcPts val="1200"/>
              </a:spcAft>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k-means</a:t>
            </a:r>
            <a:r>
              <a:rPr lang="zh-CN" altLang="en-US" sz="2800" b="1" dirty="0">
                <a:latin typeface="黑体" panose="02010609060101010101" pitchFamily="49" charset="-122"/>
                <a:ea typeface="黑体" panose="02010609060101010101" pitchFamily="49" charset="-122"/>
              </a:rPr>
              <a:t>算法的思想</a:t>
            </a:r>
            <a:r>
              <a:rPr lang="zh-CN" altLang="en-US" sz="2800" b="1" dirty="0" smtClean="0">
                <a:latin typeface="黑体" panose="02010609060101010101" pitchFamily="49" charset="-122"/>
                <a:ea typeface="黑体" panose="02010609060101010101" pitchFamily="49" charset="-122"/>
              </a:rPr>
              <a:t>介绍</a:t>
            </a:r>
            <a:endParaRPr lang="en-US" altLang="zh-CN" sz="2800" b="1" dirty="0" smtClean="0">
              <a:latin typeface="黑体" panose="02010609060101010101" pitchFamily="49" charset="-122"/>
              <a:ea typeface="黑体" panose="02010609060101010101" pitchFamily="49" charset="-122"/>
            </a:endParaRPr>
          </a:p>
          <a:p>
            <a:pPr algn="just">
              <a:spcBef>
                <a:spcPts val="600"/>
              </a:spcBef>
              <a:spcAft>
                <a:spcPts val="600"/>
              </a:spcAft>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输入</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：数据集</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，聚类个数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k</a:t>
            </a:r>
          </a:p>
          <a:p>
            <a:pPr indent="-576000" algn="just">
              <a:spcBef>
                <a:spcPts val="600"/>
              </a:spcBef>
              <a:spcAft>
                <a:spcPts val="600"/>
              </a:spcAft>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输出</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：使误差平方和准则函数最小的</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个聚类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黑体" panose="02010609060101010101" pitchFamily="49" charset="-122"/>
              <a:ea typeface="黑体" panose="02010609060101010101" pitchFamily="49" charset="-122"/>
            </a:endParaRPr>
          </a:p>
          <a:p>
            <a:pPr marL="457200" indent="-457200" algn="just">
              <a:lnSpc>
                <a:spcPct val="120000"/>
              </a:lnSpc>
              <a:spcBef>
                <a:spcPts val="600"/>
              </a:spcBef>
              <a:spcAft>
                <a:spcPts val="600"/>
              </a:spcAft>
              <a:buFont typeface="+mj-lt"/>
              <a:buAutoNum type="arabicPeriod"/>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选定</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某种距离作为数据样本件的相似性度量</a:t>
            </a:r>
          </a:p>
          <a:p>
            <a:pPr algn="just">
              <a:lnSpc>
                <a:spcPct val="120000"/>
              </a:lnSpc>
              <a:spcBef>
                <a:spcPts val="600"/>
              </a:spcBef>
              <a:spcAft>
                <a:spcPts val="600"/>
              </a:spcAft>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由于</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k-means</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不适合处理离散型数据，因此在计算个样本距离时，可以根据实际需要选择欧氏距离、曼哈顿距离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或者</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明考斯基</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距离中</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的一种来作为算法的相似性度量</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ct val="120000"/>
              </a:lnSpc>
              <a:spcBef>
                <a:spcPts val="600"/>
              </a:spcBef>
              <a:spcAft>
                <a:spcPts val="600"/>
              </a:spcAft>
              <a:buFont typeface="+mj-lt"/>
              <a:buAutoNum type="arabicPeriod" startAt="2"/>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选择评价聚类性能的准则</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函数</a:t>
            </a:r>
            <a:endPar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20000"/>
              </a:lnSpc>
              <a:spcBef>
                <a:spcPts val="600"/>
              </a:spcBef>
              <a:spcAft>
                <a:spcPts val="600"/>
              </a:spcAft>
            </a:pP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        k-means</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算法</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使用误差平方和准则函数来评价聚类性能</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just">
              <a:lnSpc>
                <a:spcPct val="120000"/>
              </a:lnSpc>
              <a:spcBef>
                <a:spcPts val="600"/>
              </a:spcBef>
              <a:spcAft>
                <a:spcPts val="600"/>
              </a:spcAft>
              <a:buFont typeface="+mj-lt"/>
              <a:buAutoNum type="arabicPeriod" startAt="3"/>
            </a:pP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根据</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一个簇中对象的平均值</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来计算相似度</a:t>
            </a:r>
            <a:endParaRPr lang="zh-CN" altLang="en-US" sz="2800" b="1" i="0" dirty="0">
              <a:solidFill>
                <a:srgbClr val="0000FF"/>
              </a:solidFill>
              <a:effectLst/>
              <a:latin typeface="黑体" panose="02010609060101010101" pitchFamily="49" charset="-122"/>
              <a:ea typeface="黑体" panose="02010609060101010101" pitchFamily="49" charset="-122"/>
            </a:endParaRPr>
          </a:p>
        </p:txBody>
      </p:sp>
      <p:sp>
        <p:nvSpPr>
          <p:cNvPr id="8" name="文本框 7"/>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k-means</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99159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srcRect/>
          <a:stretch>
            <a:fillRect/>
          </a:stretch>
        </p:blipFill>
        <p:spPr bwMode="auto">
          <a:xfrm>
            <a:off x="2327275" y="2174875"/>
            <a:ext cx="4286250" cy="4181475"/>
          </a:xfrm>
          <a:prstGeom prst="rect">
            <a:avLst/>
          </a:prstGeom>
          <a:noFill/>
          <a:ln w="9525">
            <a:noFill/>
            <a:miter lim="800000"/>
            <a:headEnd/>
            <a:tailEnd/>
          </a:ln>
          <a:effectLst/>
        </p:spPr>
      </p:pic>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sp>
        <p:nvSpPr>
          <p:cNvPr id="15" name="日期占位符 14"/>
          <p:cNvSpPr>
            <a:spLocks noGrp="1"/>
          </p:cNvSpPr>
          <p:nvPr>
            <p:ph type="dt" sz="half" idx="12"/>
          </p:nvPr>
        </p:nvSpPr>
        <p:spPr/>
        <p:txBody>
          <a:bodyPr/>
          <a:lstStyle/>
          <a:p>
            <a:pPr>
              <a:defRPr/>
            </a:pPr>
            <a:fld id="{CA136B99-F4CB-453E-8E95-F32A67AF2B35}" type="datetime1">
              <a:rPr lang="zh-CN" altLang="en-US" smtClean="0"/>
              <a:pPr>
                <a:defRPr/>
              </a:pPr>
              <a:t>2021/7/26</a:t>
            </a:fld>
            <a:endParaRPr lang="en-US" altLang="zh-CN"/>
          </a:p>
        </p:txBody>
      </p:sp>
      <p:sp>
        <p:nvSpPr>
          <p:cNvPr id="8" name="文本框 7"/>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k-means</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黑体" panose="02010609060101010101" pitchFamily="49" charset="-122"/>
              <a:ea typeface="黑体" panose="02010609060101010101" pitchFamily="49" charset="-122"/>
            </a:endParaRPr>
          </a:p>
        </p:txBody>
      </p:sp>
      <p:sp>
        <p:nvSpPr>
          <p:cNvPr id="11" name="文本框 10"/>
          <p:cNvSpPr txBox="1"/>
          <p:nvPr/>
        </p:nvSpPr>
        <p:spPr>
          <a:xfrm>
            <a:off x="368300" y="762000"/>
            <a:ext cx="8394700" cy="830997"/>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）从数据集</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中随机地选择</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个数据样本作为聚类的初始代表点，每一个代表点表示一个类别。</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4571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pPr>
              <a:defRPr/>
            </a:pPr>
            <a:r>
              <a:rPr lang="zh-CN" altLang="en-US" smtClean="0"/>
              <a:t>数据聚类</a:t>
            </a:r>
            <a:endParaRPr lang="en-US" altLang="zh-CN"/>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24</a:t>
            </a:fld>
            <a:endParaRPr lang="en-US" altLang="zh-CN"/>
          </a:p>
        </p:txBody>
      </p:sp>
      <p:sp>
        <p:nvSpPr>
          <p:cNvPr id="15" name="日期占位符 14"/>
          <p:cNvSpPr>
            <a:spLocks noGrp="1"/>
          </p:cNvSpPr>
          <p:nvPr>
            <p:ph type="dt" sz="half" idx="12"/>
          </p:nvPr>
        </p:nvSpPr>
        <p:spPr/>
        <p:txBody>
          <a:bodyPr/>
          <a:lstStyle/>
          <a:p>
            <a:pPr>
              <a:defRPr/>
            </a:pPr>
            <a:fld id="{8D3E9F7A-4662-46FD-AE96-3AB759116E89}" type="datetime1">
              <a:rPr lang="zh-CN" altLang="en-US" smtClean="0"/>
              <a:pPr>
                <a:defRPr/>
              </a:pPr>
              <a:t>2021/7/26</a:t>
            </a:fld>
            <a:endParaRPr lang="en-US" altLang="zh-CN"/>
          </a:p>
        </p:txBody>
      </p:sp>
      <p:sp>
        <p:nvSpPr>
          <p:cNvPr id="8" name="文本框 7"/>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k-means</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黑体" panose="02010609060101010101" pitchFamily="49" charset="-122"/>
              <a:ea typeface="黑体" panose="02010609060101010101" pitchFamily="49" charset="-122"/>
            </a:endParaRPr>
          </a:p>
        </p:txBody>
      </p:sp>
      <p:sp>
        <p:nvSpPr>
          <p:cNvPr id="10" name="文本框 9"/>
          <p:cNvSpPr txBox="1"/>
          <p:nvPr/>
        </p:nvSpPr>
        <p:spPr>
          <a:xfrm>
            <a:off x="368300" y="762000"/>
            <a:ext cx="8394700" cy="830997"/>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）对于</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中任一数据样本</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，计算它与</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个初始代表点的距离，并且将它划分到距离最近的初始代表点所表示的类别中。</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4" name="Picture 2"/>
          <p:cNvPicPr>
            <a:picLocks noChangeAspect="1" noChangeArrowheads="1"/>
          </p:cNvPicPr>
          <p:nvPr/>
        </p:nvPicPr>
        <p:blipFill>
          <a:blip r:embed="rId2"/>
          <a:srcRect/>
          <a:stretch>
            <a:fillRect/>
          </a:stretch>
        </p:blipFill>
        <p:spPr bwMode="auto">
          <a:xfrm>
            <a:off x="2279650" y="2203450"/>
            <a:ext cx="4305300" cy="4152900"/>
          </a:xfrm>
          <a:prstGeom prst="rect">
            <a:avLst/>
          </a:prstGeom>
          <a:noFill/>
          <a:ln w="9525">
            <a:noFill/>
            <a:miter lim="800000"/>
            <a:headEnd/>
            <a:tailEnd/>
          </a:ln>
          <a:effectLst/>
        </p:spPr>
      </p:pic>
    </p:spTree>
    <p:extLst>
      <p:ext uri="{BB962C8B-B14F-4D97-AF65-F5344CB8AC3E}">
        <p14:creationId xmlns:p14="http://schemas.microsoft.com/office/powerpoint/2010/main" val="35081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fld id="{702E13FB-FEC0-41C4-8AFD-A8C9B830D3FE}"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25</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6" name="文本框 5"/>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k-means</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黑体" panose="02010609060101010101" pitchFamily="49" charset="-122"/>
              <a:ea typeface="黑体" panose="02010609060101010101" pitchFamily="49" charset="-122"/>
            </a:endParaRPr>
          </a:p>
        </p:txBody>
      </p:sp>
      <p:pic>
        <p:nvPicPr>
          <p:cNvPr id="7" name="Picture 2"/>
          <p:cNvPicPr>
            <a:picLocks noChangeAspect="1" noChangeArrowheads="1"/>
          </p:cNvPicPr>
          <p:nvPr/>
        </p:nvPicPr>
        <p:blipFill>
          <a:blip r:embed="rId2"/>
          <a:srcRect/>
          <a:stretch>
            <a:fillRect/>
          </a:stretch>
        </p:blipFill>
        <p:spPr bwMode="auto">
          <a:xfrm>
            <a:off x="2279650" y="2181912"/>
            <a:ext cx="4305300" cy="4171950"/>
          </a:xfrm>
          <a:prstGeom prst="rect">
            <a:avLst/>
          </a:prstGeom>
          <a:noFill/>
          <a:ln w="9525">
            <a:noFill/>
            <a:miter lim="800000"/>
            <a:headEnd/>
            <a:tailEnd/>
          </a:ln>
          <a:effectLst/>
        </p:spPr>
      </p:pic>
      <p:sp>
        <p:nvSpPr>
          <p:cNvPr id="9" name="文本框 8"/>
          <p:cNvSpPr txBox="1"/>
          <p:nvPr/>
        </p:nvSpPr>
        <p:spPr>
          <a:xfrm>
            <a:off x="368300" y="749300"/>
            <a:ext cx="8394700" cy="1200329"/>
          </a:xfrm>
          <a:prstGeom prst="rect">
            <a:avLst/>
          </a:prstGeom>
          <a:noFill/>
        </p:spPr>
        <p:txBody>
          <a:bodyPr wrap="square" rtlCol="0">
            <a:spAutoFit/>
          </a:bodyPr>
          <a:lstStyle/>
          <a:p>
            <a:pPr algn="just"/>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）完成数据样本的划分之后，对于每一个聚类，计算其中所有数据样本的均值，并且将其作为该聚类的新的代表点，由此得到</a:t>
            </a:r>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个均值代表点。</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6604000" y="3187700"/>
            <a:ext cx="2159000" cy="1938992"/>
          </a:xfrm>
          <a:prstGeom prst="rect">
            <a:avLst/>
          </a:prstGeom>
          <a:noFill/>
        </p:spPr>
        <p:txBody>
          <a:bodyPr wrap="square" rtlCol="0">
            <a:spAutoFit/>
          </a:bodyPr>
          <a:lstStyle/>
          <a:p>
            <a:pPr algn="just"/>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重复步骤</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b="1" dirty="0" smtClean="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dirty="0" smtClean="0">
                <a:latin typeface="Times New Roman" panose="02020603050405020304" pitchFamily="18" charset="0"/>
                <a:ea typeface="楷体" panose="02010609060101010101" pitchFamily="49" charset="-122"/>
                <a:cs typeface="Times New Roman" panose="02020603050405020304" pitchFamily="18" charset="0"/>
              </a:rPr>
              <a:t>，直到各个聚类不再发生变化为止，即误差平方和准则函数的值达到最优</a:t>
            </a:r>
            <a:r>
              <a:rPr lang="zh-CN" altLang="en-US" dirty="0" smtClean="0"/>
              <a:t>。</a:t>
            </a:r>
            <a:endParaRPr lang="zh-CN" altLang="en-US" dirty="0"/>
          </a:p>
        </p:txBody>
      </p:sp>
    </p:spTree>
    <p:extLst>
      <p:ext uri="{BB962C8B-B14F-4D97-AF65-F5344CB8AC3E}">
        <p14:creationId xmlns:p14="http://schemas.microsoft.com/office/powerpoint/2010/main" val="483556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63537" y="776998"/>
            <a:ext cx="8416925" cy="5287601"/>
          </a:xfrm>
          <a:prstGeom prst="rect">
            <a:avLst/>
          </a:prstGeom>
        </p:spPr>
        <p:txBody>
          <a:bodyPr wrap="square">
            <a:spAutoFit/>
          </a:bodyPr>
          <a:lstStyle/>
          <a:p>
            <a:pPr lvl="0" defTabSz="914400">
              <a:lnSpc>
                <a:spcPct val="120000"/>
              </a:lnSpc>
              <a:spcBef>
                <a:spcPts val="600"/>
              </a:spcBef>
            </a:pPr>
            <a:r>
              <a:rPr lang="en-US" altLang="zh-CN" sz="2800" b="1" dirty="0" smtClean="0">
                <a:latin typeface="Times New Roman" panose="02020603050405020304" pitchFamily="18" charset="0"/>
                <a:cs typeface="Times New Roman" panose="02020603050405020304" pitchFamily="18" charset="0"/>
              </a:rPr>
              <a:t>Pros</a:t>
            </a:r>
            <a:r>
              <a:rPr lang="zh-CN" altLang="en-US" sz="2800" b="1" dirty="0" smtClean="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sz="2800" b="1"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lvl="0" defTabSz="914400">
              <a:lnSpc>
                <a:spcPct val="120000"/>
              </a:lnSpc>
              <a:spcBef>
                <a:spcPts val="600"/>
              </a:spcBef>
              <a:spcAft>
                <a:spcPts val="600"/>
              </a:spcAft>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k-means</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擅长处理球状分布的数据，当结果聚类是密集的，而且类和类之间的区别比较明显时，</a:t>
            </a:r>
            <a:r>
              <a:rPr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均值的效果比较好。</a:t>
            </a:r>
            <a:endParaRPr lang="en-US"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defTabSz="914400">
              <a:lnSpc>
                <a:spcPct val="120000"/>
              </a:lnSpc>
              <a:spcBef>
                <a:spcPts val="600"/>
              </a:spcBef>
            </a:pPr>
            <a:r>
              <a:rPr lang="en-US" altLang="zh-CN" sz="2800" b="1" dirty="0" smtClean="0">
                <a:solidFill>
                  <a:srgbClr val="000000"/>
                </a:solidFill>
                <a:latin typeface="黑体" panose="02010609060101010101" pitchFamily="49" charset="-122"/>
                <a:ea typeface="黑体" panose="02010609060101010101" pitchFamily="49" charset="-122"/>
                <a:cs typeface="Times New Roman" panose="02020603050405020304" pitchFamily="18" charset="0"/>
              </a:rPr>
              <a:t>Cons</a:t>
            </a:r>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zh-CN" sz="2800" b="1" dirty="0">
              <a:latin typeface="Times New Roman" panose="02020603050405020304" pitchFamily="18" charset="0"/>
              <a:ea typeface="楷体" panose="02010609060101010101" pitchFamily="49" charset="-122"/>
              <a:cs typeface="Times New Roman" panose="02020603050405020304" pitchFamily="18" charset="0"/>
            </a:endParaRPr>
          </a:p>
          <a:p>
            <a:pPr marL="720000" lvl="0" indent="-342900" algn="just" defTabSz="914400">
              <a:lnSpc>
                <a:spcPct val="120000"/>
              </a:lnSpc>
              <a:spcBef>
                <a:spcPts val="600"/>
              </a:spcBef>
              <a:buFont typeface="Wingdings" panose="05000000000000000000" pitchFamily="2" charset="2"/>
              <a:buChar char="Ø"/>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随机选取中心点有可能导致迭代次数很大或者限于某个局部最优</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状态</a:t>
            </a:r>
            <a:endPar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720000" lvl="0" indent="-342900" defTabSz="914400">
              <a:lnSpc>
                <a:spcPct val="120000"/>
              </a:lnSpc>
              <a:spcBef>
                <a:spcPts val="600"/>
              </a:spcBef>
              <a:buFont typeface="Wingdings" panose="05000000000000000000" pitchFamily="2" charset="2"/>
              <a:buChar char="Ø"/>
            </a:pPr>
            <a:r>
              <a:rPr lang="zh-CN"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算法</a:t>
            </a:r>
            <a:r>
              <a:rPr lang="zh-CN"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时间复杂度比较高 O(nkt)</a:t>
            </a:r>
          </a:p>
          <a:p>
            <a:pPr marL="720000" lvl="0" indent="-342900" defTabSz="914400">
              <a:lnSpc>
                <a:spcPct val="120000"/>
              </a:lnSpc>
              <a:spcBef>
                <a:spcPts val="600"/>
              </a:spcBef>
              <a:buFont typeface="Wingdings" panose="05000000000000000000" pitchFamily="2" charset="2"/>
              <a:buChar char="Ø"/>
            </a:pPr>
            <a:r>
              <a:rPr lang="zh-CN"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不能</a:t>
            </a:r>
            <a:r>
              <a:rPr lang="zh-CN"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发现非凸形状的簇</a:t>
            </a:r>
          </a:p>
          <a:p>
            <a:pPr marL="720000" lvl="0" indent="-342900" defTabSz="914400">
              <a:lnSpc>
                <a:spcPct val="120000"/>
              </a:lnSpc>
              <a:spcBef>
                <a:spcPts val="600"/>
              </a:spcBef>
              <a:buFont typeface="Wingdings" panose="05000000000000000000" pitchFamily="2" charset="2"/>
              <a:buChar char="Ø"/>
            </a:pPr>
            <a:r>
              <a:rPr lang="zh-CN"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需要</a:t>
            </a:r>
            <a:r>
              <a:rPr lang="zh-CN"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事先确定超参数K</a:t>
            </a:r>
          </a:p>
          <a:p>
            <a:pPr marL="720000" lvl="0" indent="-342900" defTabSz="914400">
              <a:lnSpc>
                <a:spcPct val="120000"/>
              </a:lnSpc>
              <a:spcBef>
                <a:spcPts val="600"/>
              </a:spcBef>
              <a:buFont typeface="Wingdings" panose="05000000000000000000" pitchFamily="2" charset="2"/>
              <a:buChar char="Ø"/>
            </a:pPr>
            <a:r>
              <a:rPr lang="zh-CN"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a:t>
            </a:r>
            <a:r>
              <a:rPr lang="zh-CN"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噪声和离群点</a:t>
            </a:r>
            <a:r>
              <a:rPr lang="zh-CN"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敏感</a:t>
            </a:r>
            <a:endParaRPr lang="zh-CN"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26</a:t>
            </a:fld>
            <a:endParaRPr lang="en-US" altLang="zh-CN"/>
          </a:p>
        </p:txBody>
      </p:sp>
      <p:sp>
        <p:nvSpPr>
          <p:cNvPr id="6" name="日期占位符 5"/>
          <p:cNvSpPr>
            <a:spLocks noGrp="1"/>
          </p:cNvSpPr>
          <p:nvPr>
            <p:ph type="dt" sz="half" idx="12"/>
          </p:nvPr>
        </p:nvSpPr>
        <p:spPr/>
        <p:txBody>
          <a:bodyPr/>
          <a:lstStyle/>
          <a:p>
            <a:pPr>
              <a:defRPr/>
            </a:pPr>
            <a:fld id="{5EC18934-B743-45A4-B1E4-6135EF0C6864}" type="datetime1">
              <a:rPr lang="zh-CN" altLang="en-US" smtClean="0"/>
              <a:pPr>
                <a:defRPr/>
              </a:pPr>
              <a:t>2021/7/26</a:t>
            </a:fld>
            <a:endParaRPr lang="en-US" altLang="zh-CN"/>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57950" y="4251860"/>
            <a:ext cx="214373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277086" y="592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k-means</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算法</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5698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a:p>
        </p:txBody>
      </p:sp>
      <p:sp>
        <p:nvSpPr>
          <p:cNvPr id="6" name="日期占位符 5"/>
          <p:cNvSpPr>
            <a:spLocks noGrp="1"/>
          </p:cNvSpPr>
          <p:nvPr>
            <p:ph type="dt" sz="half" idx="12"/>
          </p:nvPr>
        </p:nvSpPr>
        <p:spPr/>
        <p:txBody>
          <a:bodyPr/>
          <a:lstStyle/>
          <a:p>
            <a:pPr>
              <a:defRPr/>
            </a:pPr>
            <a:fld id="{69702686-7DD3-49FC-B223-C12EA4C98FA6}" type="datetime1">
              <a:rPr lang="zh-CN" altLang="en-US" smtClean="0"/>
              <a:pPr>
                <a:defRPr/>
              </a:pPr>
              <a:t>2021/7/26</a:t>
            </a:fld>
            <a:endParaRPr lang="en-US" altLang="zh-CN"/>
          </a:p>
        </p:txBody>
      </p:sp>
      <p:pic>
        <p:nvPicPr>
          <p:cNvPr id="7" name="Picture 2"/>
          <p:cNvPicPr>
            <a:picLocks noChangeAspect="1" noChangeArrowheads="1"/>
          </p:cNvPicPr>
          <p:nvPr/>
        </p:nvPicPr>
        <p:blipFill>
          <a:blip r:embed="rId2"/>
          <a:srcRect r="2685"/>
          <a:stretch>
            <a:fillRect/>
          </a:stretch>
        </p:blipFill>
        <p:spPr bwMode="auto">
          <a:xfrm>
            <a:off x="430078" y="1012061"/>
            <a:ext cx="8307522" cy="5077008"/>
          </a:xfrm>
          <a:prstGeom prst="rect">
            <a:avLst/>
          </a:prstGeom>
          <a:noFill/>
          <a:ln w="9525">
            <a:noFill/>
            <a:miter lim="800000"/>
            <a:headEnd/>
            <a:tailEnd/>
          </a:ln>
          <a:effectLst/>
        </p:spPr>
      </p:pic>
      <p:sp>
        <p:nvSpPr>
          <p:cNvPr id="13" name="矩形 12"/>
          <p:cNvSpPr/>
          <p:nvPr/>
        </p:nvSpPr>
        <p:spPr>
          <a:xfrm>
            <a:off x="430078" y="145534"/>
            <a:ext cx="6923222" cy="584775"/>
          </a:xfrm>
          <a:prstGeom prst="rect">
            <a:avLst/>
          </a:prstGeom>
        </p:spPr>
        <p:txBody>
          <a:bodyPr wrap="square">
            <a:spAutoFit/>
          </a:bodyPr>
          <a:lstStyle/>
          <a:p>
            <a:r>
              <a:rPr lang="zh-CN" altLang="en-US" sz="3200" b="1" dirty="0">
                <a:latin typeface="黑体" panose="02010609060101010101" pitchFamily="49" charset="-122"/>
                <a:ea typeface="黑体" panose="02010609060101010101" pitchFamily="49" charset="-122"/>
                <a:cs typeface="Times New Roman" panose="02020603050405020304" pitchFamily="18" charset="0"/>
              </a:rPr>
              <a:t>随机选取</a:t>
            </a:r>
            <a:r>
              <a:rPr lang="zh-CN" altLang="en-US" sz="3200" b="1" dirty="0" smtClean="0">
                <a:latin typeface="黑体" panose="02010609060101010101" pitchFamily="49" charset="-122"/>
                <a:ea typeface="黑体" panose="02010609060101010101" pitchFamily="49" charset="-122"/>
                <a:cs typeface="Times New Roman" panose="02020603050405020304" pitchFamily="18" charset="0"/>
              </a:rPr>
              <a:t>中心点的影响</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7746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sp>
        <p:nvSpPr>
          <p:cNvPr id="6" name="日期占位符 5"/>
          <p:cNvSpPr>
            <a:spLocks noGrp="1"/>
          </p:cNvSpPr>
          <p:nvPr>
            <p:ph type="dt" sz="half" idx="12"/>
          </p:nvPr>
        </p:nvSpPr>
        <p:spPr/>
        <p:txBody>
          <a:bodyPr/>
          <a:lstStyle/>
          <a:p>
            <a:pPr>
              <a:defRPr/>
            </a:pPr>
            <a:fld id="{E4C8B189-46EE-4B8F-BEA7-146F4158C885}" type="datetime1">
              <a:rPr lang="zh-CN" altLang="en-US" smtClean="0"/>
              <a:pPr>
                <a:defRPr/>
              </a:pPr>
              <a:t>2021/7/26</a:t>
            </a:fld>
            <a:endParaRPr lang="en-US" altLang="zh-CN"/>
          </a:p>
        </p:txBody>
      </p:sp>
      <p:pic>
        <p:nvPicPr>
          <p:cNvPr id="7" name="Picture 2"/>
          <p:cNvPicPr>
            <a:picLocks noChangeAspect="1" noChangeArrowheads="1"/>
          </p:cNvPicPr>
          <p:nvPr/>
        </p:nvPicPr>
        <p:blipFill>
          <a:blip r:embed="rId2"/>
          <a:srcRect/>
          <a:stretch>
            <a:fillRect/>
          </a:stretch>
        </p:blipFill>
        <p:spPr bwMode="auto">
          <a:xfrm>
            <a:off x="430078" y="1017617"/>
            <a:ext cx="8310678" cy="5051425"/>
          </a:xfrm>
          <a:prstGeom prst="rect">
            <a:avLst/>
          </a:prstGeom>
          <a:noFill/>
          <a:ln w="9525">
            <a:noFill/>
            <a:miter lim="800000"/>
            <a:headEnd/>
            <a:tailEnd/>
          </a:ln>
          <a:effectLst/>
        </p:spPr>
      </p:pic>
      <p:sp>
        <p:nvSpPr>
          <p:cNvPr id="9" name="矩形 8"/>
          <p:cNvSpPr/>
          <p:nvPr/>
        </p:nvSpPr>
        <p:spPr>
          <a:xfrm>
            <a:off x="430078" y="145534"/>
            <a:ext cx="6923222" cy="584775"/>
          </a:xfrm>
          <a:prstGeom prst="rect">
            <a:avLst/>
          </a:prstGeom>
        </p:spPr>
        <p:txBody>
          <a:bodyPr wrap="square">
            <a:spAutoFit/>
          </a:bodyPr>
          <a:lstStyle/>
          <a:p>
            <a:r>
              <a:rPr lang="zh-CN" altLang="en-US" sz="3200" b="1" dirty="0">
                <a:latin typeface="黑体" panose="02010609060101010101" pitchFamily="49" charset="-122"/>
                <a:ea typeface="黑体" panose="02010609060101010101" pitchFamily="49" charset="-122"/>
                <a:cs typeface="Times New Roman" panose="02020603050405020304" pitchFamily="18" charset="0"/>
              </a:rPr>
              <a:t>随机选取</a:t>
            </a:r>
            <a:r>
              <a:rPr lang="zh-CN" altLang="en-US" sz="3200" b="1" dirty="0" smtClean="0">
                <a:latin typeface="黑体" panose="02010609060101010101" pitchFamily="49" charset="-122"/>
                <a:ea typeface="黑体" panose="02010609060101010101" pitchFamily="49" charset="-122"/>
                <a:cs typeface="Times New Roman" panose="02020603050405020304" pitchFamily="18" charset="0"/>
              </a:rPr>
              <a:t>中心点的影响</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416720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7" name="矩形 6"/>
          <p:cNvSpPr/>
          <p:nvPr/>
        </p:nvSpPr>
        <p:spPr>
          <a:xfrm>
            <a:off x="355600" y="822236"/>
            <a:ext cx="8432800" cy="1532727"/>
          </a:xfrm>
          <a:prstGeom prst="rect">
            <a:avLst/>
          </a:prstGeom>
        </p:spPr>
        <p:txBody>
          <a:bodyPr wrap="square">
            <a:spAutoFit/>
          </a:bodyPr>
          <a:lstStyle/>
          <a:p>
            <a:pPr marL="216000" indent="-216000" algn="just">
              <a:lnSpc>
                <a:spcPct val="130000"/>
              </a:lnSpc>
              <a:spcBef>
                <a:spcPts val="600"/>
              </a:spcBef>
              <a:spcAft>
                <a:spcPts val="600"/>
              </a:spcAft>
              <a:buSzPct val="60000"/>
              <a:buFont typeface="Wingdings" panose="05000000000000000000" pitchFamily="2" charset="2"/>
              <a:buChar char="l"/>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层次聚类</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，顾名思义</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就是要一层一层地进行聚类，可以</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从下而上</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地把小</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簇</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合并</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聚集，也可以</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从上而下</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地将大</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簇</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进行</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分割</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latin typeface="楷体" panose="02010609060101010101" pitchFamily="49" charset="-122"/>
              <a:ea typeface="楷体" panose="02010609060101010101" pitchFamily="49" charset="-122"/>
            </a:endParaRPr>
          </a:p>
        </p:txBody>
      </p:sp>
      <p:sp>
        <p:nvSpPr>
          <p:cNvPr id="9" name="文本框 8"/>
          <p:cNvSpPr txBox="1"/>
          <p:nvPr/>
        </p:nvSpPr>
        <p:spPr>
          <a:xfrm>
            <a:off x="277086" y="71942"/>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聚类方法 </a:t>
            </a:r>
            <a:endParaRPr lang="zh-CN" altLang="en-US" sz="3600" b="1" dirty="0">
              <a:latin typeface="黑体" panose="02010609060101010101" pitchFamily="49" charset="-122"/>
              <a:ea typeface="黑体" panose="02010609060101010101" pitchFamily="49" charset="-122"/>
            </a:endParaRPr>
          </a:p>
        </p:txBody>
      </p:sp>
      <p:pic>
        <p:nvPicPr>
          <p:cNvPr id="10" name="Picture 2" descr="http://dinosaurs.nhm.org/dinosaurs/resources/clado/orni.jpg"/>
          <p:cNvPicPr>
            <a:picLocks noChangeAspect="1" noChangeArrowheads="1"/>
          </p:cNvPicPr>
          <p:nvPr/>
        </p:nvPicPr>
        <p:blipFill>
          <a:blip r:embed="rId2"/>
          <a:srcRect/>
          <a:stretch>
            <a:fillRect/>
          </a:stretch>
        </p:blipFill>
        <p:spPr bwMode="auto">
          <a:xfrm>
            <a:off x="3986371" y="2381066"/>
            <a:ext cx="4696426" cy="3592766"/>
          </a:xfrm>
          <a:prstGeom prst="rect">
            <a:avLst/>
          </a:prstGeom>
          <a:noFill/>
        </p:spPr>
      </p:pic>
      <p:sp>
        <p:nvSpPr>
          <p:cNvPr id="14" name="矩形 13"/>
          <p:cNvSpPr/>
          <p:nvPr/>
        </p:nvSpPr>
        <p:spPr>
          <a:xfrm>
            <a:off x="370318" y="2402136"/>
            <a:ext cx="3630182" cy="3916265"/>
          </a:xfrm>
          <a:prstGeom prst="rect">
            <a:avLst/>
          </a:prstGeom>
        </p:spPr>
        <p:txBody>
          <a:bodyPr wrap="square">
            <a:spAutoFit/>
          </a:bodyPr>
          <a:lstStyle/>
          <a:p>
            <a:pPr marL="216000" indent="-216000" algn="just">
              <a:lnSpc>
                <a:spcPct val="130000"/>
              </a:lnSpc>
              <a:spcBef>
                <a:spcPts val="1200"/>
              </a:spcBef>
              <a:spcAft>
                <a:spcPts val="1200"/>
              </a:spcAft>
              <a:buSzPct val="60000"/>
              <a:buFont typeface="Wingdings" panose="05000000000000000000" pitchFamily="2" charset="2"/>
              <a:buChar char="l"/>
            </a:pPr>
            <a:r>
              <a:rPr lang="zh-CN" altLang="en-US" sz="2400" b="1" dirty="0" smtClean="0">
                <a:latin typeface="楷体" panose="02010609060101010101" pitchFamily="49" charset="-122"/>
                <a:ea typeface="楷体" panose="02010609060101010101" pitchFamily="49" charset="-122"/>
              </a:rPr>
              <a:t>绝大多数</a:t>
            </a:r>
            <a:r>
              <a:rPr lang="zh-CN" altLang="en-US" sz="2400" b="1" dirty="0">
                <a:latin typeface="楷体" panose="02010609060101010101" pitchFamily="49" charset="-122"/>
                <a:ea typeface="楷体" panose="02010609060101010101" pitchFamily="49" charset="-122"/>
              </a:rPr>
              <a:t>层次聚类属于</a:t>
            </a:r>
            <a:r>
              <a:rPr lang="zh-CN" altLang="en-US" sz="2400" b="1" dirty="0">
                <a:solidFill>
                  <a:srgbClr val="C00000"/>
                </a:solidFill>
                <a:latin typeface="楷体" panose="02010609060101010101" pitchFamily="49" charset="-122"/>
                <a:ea typeface="楷体" panose="02010609060101010101" pitchFamily="49" charset="-122"/>
              </a:rPr>
              <a:t>凝聚型层次聚类</a:t>
            </a:r>
            <a:r>
              <a:rPr lang="zh-CN" altLang="en-US" sz="2400" b="1" dirty="0">
                <a:latin typeface="楷体" panose="02010609060101010101" pitchFamily="49" charset="-122"/>
                <a:ea typeface="楷体" panose="02010609060101010101" pitchFamily="49" charset="-122"/>
              </a:rPr>
              <a:t>，它们只是在</a:t>
            </a:r>
            <a:r>
              <a:rPr lang="zh-CN" altLang="en-US" sz="2400" b="1" dirty="0">
                <a:solidFill>
                  <a:srgbClr val="0000FF"/>
                </a:solidFill>
                <a:latin typeface="楷体" panose="02010609060101010101" pitchFamily="49" charset="-122"/>
                <a:ea typeface="楷体" panose="02010609060101010101" pitchFamily="49" charset="-122"/>
              </a:rPr>
              <a:t>簇间相似度</a:t>
            </a:r>
            <a:r>
              <a:rPr lang="zh-CN" altLang="en-US" sz="2400" b="1" dirty="0">
                <a:latin typeface="楷体" panose="02010609060101010101" pitchFamily="49" charset="-122"/>
                <a:ea typeface="楷体" panose="02010609060101010101" pitchFamily="49" charset="-122"/>
              </a:rPr>
              <a:t>的定义上有所不同</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marL="216000" indent="-216000" algn="just">
              <a:lnSpc>
                <a:spcPct val="130000"/>
              </a:lnSpc>
              <a:spcBef>
                <a:spcPts val="1200"/>
              </a:spcBef>
              <a:spcAft>
                <a:spcPts val="1200"/>
              </a:spcAft>
              <a:buSzPct val="60000"/>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rPr>
              <a:t>如何</a:t>
            </a:r>
            <a:r>
              <a:rPr lang="zh-CN" altLang="en-US" sz="2400" b="1" dirty="0" smtClean="0">
                <a:latin typeface="楷体" panose="02010609060101010101" pitchFamily="49" charset="-122"/>
                <a:ea typeface="楷体" panose="02010609060101010101" pitchFamily="49" charset="-122"/>
              </a:rPr>
              <a:t>判断两个簇之间的相似度呢？</a:t>
            </a:r>
          </a:p>
          <a:p>
            <a:pPr marL="216000" indent="-216000" algn="just">
              <a:lnSpc>
                <a:spcPct val="120000"/>
              </a:lnSpc>
              <a:spcBef>
                <a:spcPts val="600"/>
              </a:spcBef>
              <a:spcAft>
                <a:spcPts val="600"/>
              </a:spcAft>
              <a:buSzPct val="60000"/>
              <a:buFont typeface="Wingdings" panose="05000000000000000000" pitchFamily="2" charset="2"/>
              <a:buChar char="l"/>
            </a:pP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54911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A9C2DBB-2169-4094-92E7-19BFB0139BB4}"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3</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sp>
        <p:nvSpPr>
          <p:cNvPr id="8" name="文本框 7"/>
          <p:cNvSpPr txBox="1"/>
          <p:nvPr/>
        </p:nvSpPr>
        <p:spPr>
          <a:xfrm>
            <a:off x="311811" y="27712"/>
            <a:ext cx="3831927"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主要介绍内容</a:t>
            </a:r>
            <a:endParaRPr lang="zh-CN" altLang="en-US" sz="3600" b="1" dirty="0">
              <a:latin typeface="黑体" panose="02010609060101010101" pitchFamily="49" charset="-122"/>
              <a:ea typeface="黑体" panose="02010609060101010101" pitchFamily="49" charset="-122"/>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596" y="4639944"/>
            <a:ext cx="252412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427" r="16027"/>
          <a:stretch/>
        </p:blipFill>
        <p:spPr bwMode="auto">
          <a:xfrm>
            <a:off x="844811" y="4680416"/>
            <a:ext cx="176500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3"/>
          <p:cNvSpPr txBox="1">
            <a:spLocks noChangeArrowheads="1"/>
          </p:cNvSpPr>
          <p:nvPr/>
        </p:nvSpPr>
        <p:spPr>
          <a:xfrm>
            <a:off x="2131920" y="5709316"/>
            <a:ext cx="8302132" cy="26934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smtClean="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7415" y="4860432"/>
            <a:ext cx="2118293" cy="1377631"/>
          </a:xfrm>
          <a:prstGeom prst="rect">
            <a:avLst/>
          </a:prstGeom>
        </p:spPr>
      </p:pic>
      <p:sp>
        <p:nvSpPr>
          <p:cNvPr id="6" name="文本框 5"/>
          <p:cNvSpPr txBox="1"/>
          <p:nvPr/>
        </p:nvSpPr>
        <p:spPr>
          <a:xfrm>
            <a:off x="400554" y="743493"/>
            <a:ext cx="8345347" cy="4718215"/>
          </a:xfrm>
          <a:prstGeom prst="rect">
            <a:avLst/>
          </a:prstGeom>
          <a:noFill/>
        </p:spPr>
        <p:txBody>
          <a:bodyPr wrap="square" rtlCol="0">
            <a:spAutoFit/>
          </a:bodyPr>
          <a:lstStyle/>
          <a:p>
            <a:pPr marL="342900" indent="-342900">
              <a:lnSpc>
                <a:spcPct val="120000"/>
              </a:lnSpc>
              <a:spcBef>
                <a:spcPts val="1200"/>
              </a:spcBef>
              <a:spcAft>
                <a:spcPts val="600"/>
              </a:spcAft>
              <a:buSzPct val="6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6.1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基于划分的聚类分析</a:t>
            </a:r>
            <a:endParaRPr lang="en-US" altLang="zh-CN" sz="28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6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6.2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层次聚类</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6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6.3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基于</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密度的</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聚类</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6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方法</a:t>
            </a:r>
            <a:endPar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spcBef>
                <a:spcPts val="1200"/>
              </a:spcBef>
              <a:spcAft>
                <a:spcPts val="600"/>
              </a:spcAft>
              <a:buSzPct val="60000"/>
              <a:buFont typeface="Wingdings" panose="05000000000000000000" pitchFamily="2" charset="2"/>
              <a:buChar char="l"/>
            </a:pP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基于</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密度的聚类方法</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0000"/>
              </a:lnSpc>
              <a:spcBef>
                <a:spcPts val="1200"/>
              </a:spcBef>
              <a:spcAft>
                <a:spcPts val="600"/>
              </a:spcAft>
            </a:pPr>
            <a:endParaRPr lang="zh-CN" altLang="en-US" sz="2800" b="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5696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08802 -0.00069 " pathEditMode="relative" rAng="0" ptsTypes="AA">
                                      <p:cBhvr>
                                        <p:cTn id="6" dur="2000" fill="hold"/>
                                        <p:tgtEl>
                                          <p:spTgt spid="14"/>
                                        </p:tgtEl>
                                        <p:attrNameLst>
                                          <p:attrName>ppt_x</p:attrName>
                                          <p:attrName>ppt_y</p:attrName>
                                        </p:attrNameLst>
                                      </p:cBhvr>
                                      <p:rCtr x="-441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30</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7" name="Rectangle 3"/>
          <p:cNvSpPr txBox="1">
            <a:spLocks noChangeArrowheads="1"/>
          </p:cNvSpPr>
          <p:nvPr/>
        </p:nvSpPr>
        <p:spPr>
          <a:xfrm>
            <a:off x="431800" y="820738"/>
            <a:ext cx="8331200" cy="5710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smtClean="0">
                <a:latin typeface="楷体" panose="02010609060101010101" pitchFamily="49" charset="-122"/>
                <a:ea typeface="楷体" panose="02010609060101010101" pitchFamily="49" charset="-122"/>
              </a:rPr>
              <a:t>层次聚类方法最常用的相似性度量有：</a:t>
            </a:r>
          </a:p>
          <a:p>
            <a:pPr lvl="1">
              <a:lnSpc>
                <a:spcPct val="100000"/>
              </a:lnSpc>
              <a:spcBef>
                <a:spcPts val="3600"/>
              </a:spcBef>
              <a:buSzPct val="60000"/>
              <a:buFont typeface="Wingdings" panose="05000000000000000000" pitchFamily="2" charset="2"/>
              <a:buChar char="Ø"/>
            </a:pPr>
            <a:r>
              <a:rPr lang="zh-CN" altLang="en-US" b="1" dirty="0" smtClean="0">
                <a:latin typeface="楷体" panose="02010609060101010101" pitchFamily="49" charset="-122"/>
                <a:ea typeface="楷体" panose="02010609060101010101" pitchFamily="49" charset="-122"/>
              </a:rPr>
              <a:t>最小距离 </a:t>
            </a:r>
          </a:p>
          <a:p>
            <a:pPr lvl="1">
              <a:lnSpc>
                <a:spcPct val="100000"/>
              </a:lnSpc>
              <a:spcBef>
                <a:spcPts val="0"/>
              </a:spcBef>
              <a:buSzPct val="60000"/>
              <a:buFont typeface="Wingdings" panose="05000000000000000000" pitchFamily="2" charset="2"/>
              <a:buChar char="Ø"/>
            </a:pPr>
            <a:endParaRPr lang="zh-CN" altLang="en-US" b="1" dirty="0" smtClean="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endParaRPr lang="zh-CN" altLang="en-US" b="1" dirty="0" smtClean="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r>
              <a:rPr lang="zh-CN" altLang="en-US" b="1" dirty="0" smtClean="0">
                <a:latin typeface="楷体" panose="02010609060101010101" pitchFamily="49" charset="-122"/>
                <a:ea typeface="楷体" panose="02010609060101010101" pitchFamily="49" charset="-122"/>
              </a:rPr>
              <a:t>最大距离</a:t>
            </a:r>
            <a:endParaRPr lang="en-US" altLang="zh-CN" b="1" dirty="0" smtClean="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endParaRPr lang="en-US" altLang="zh-CN" b="1" dirty="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endParaRPr lang="en-US" altLang="zh-CN" b="1" dirty="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r>
              <a:rPr lang="zh-CN" altLang="en-US" b="1" dirty="0" smtClean="0">
                <a:latin typeface="楷体" panose="02010609060101010101" pitchFamily="49" charset="-122"/>
                <a:ea typeface="楷体" panose="02010609060101010101" pitchFamily="49" charset="-122"/>
              </a:rPr>
              <a:t>均值</a:t>
            </a:r>
            <a:r>
              <a:rPr lang="zh-CN" altLang="en-US" b="1" dirty="0">
                <a:latin typeface="楷体" panose="02010609060101010101" pitchFamily="49" charset="-122"/>
                <a:ea typeface="楷体" panose="02010609060101010101" pitchFamily="49" charset="-122"/>
              </a:rPr>
              <a:t>距离 </a:t>
            </a:r>
          </a:p>
          <a:p>
            <a:pPr lvl="1">
              <a:lnSpc>
                <a:spcPct val="100000"/>
              </a:lnSpc>
              <a:spcBef>
                <a:spcPts val="0"/>
              </a:spcBef>
              <a:buSzPct val="60000"/>
              <a:buFont typeface="Wingdings" panose="05000000000000000000" pitchFamily="2" charset="2"/>
              <a:buChar char="Ø"/>
            </a:pPr>
            <a:endParaRPr lang="zh-CN" altLang="en-US" b="1" dirty="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endParaRPr lang="zh-CN" altLang="en-US" b="1" dirty="0">
              <a:latin typeface="楷体" panose="02010609060101010101" pitchFamily="49" charset="-122"/>
              <a:ea typeface="楷体" panose="02010609060101010101" pitchFamily="49" charset="-122"/>
            </a:endParaRPr>
          </a:p>
          <a:p>
            <a:pPr lvl="1">
              <a:lnSpc>
                <a:spcPct val="100000"/>
              </a:lnSpc>
              <a:spcBef>
                <a:spcPts val="0"/>
              </a:spcBef>
              <a:buSzPct val="60000"/>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平均距离 </a:t>
            </a:r>
          </a:p>
          <a:p>
            <a:pPr marL="457200" lvl="1" indent="0">
              <a:lnSpc>
                <a:spcPct val="100000"/>
              </a:lnSpc>
              <a:buSzPct val="60000"/>
              <a:buNone/>
            </a:pPr>
            <a:r>
              <a:rPr lang="zh-CN" altLang="en-US" b="1" dirty="0" smtClean="0">
                <a:latin typeface="楷体" panose="02010609060101010101" pitchFamily="49" charset="-122"/>
                <a:ea typeface="楷体" panose="02010609060101010101" pitchFamily="49" charset="-122"/>
              </a:rPr>
              <a:t> </a:t>
            </a:r>
          </a:p>
        </p:txBody>
      </p:sp>
      <p:graphicFrame>
        <p:nvGraphicFramePr>
          <p:cNvPr id="8" name="Object 4"/>
          <p:cNvGraphicFramePr>
            <a:graphicFrameLocks noChangeAspect="1"/>
          </p:cNvGraphicFramePr>
          <p:nvPr>
            <p:extLst>
              <p:ext uri="{D42A27DB-BD31-4B8C-83A1-F6EECF244321}">
                <p14:modId xmlns:p14="http://schemas.microsoft.com/office/powerpoint/2010/main" val="3802362822"/>
              </p:ext>
            </p:extLst>
          </p:nvPr>
        </p:nvGraphicFramePr>
        <p:xfrm>
          <a:off x="2698750" y="1638173"/>
          <a:ext cx="4537075" cy="765175"/>
        </p:xfrm>
        <a:graphic>
          <a:graphicData uri="http://schemas.openxmlformats.org/presentationml/2006/ole">
            <mc:AlternateContent xmlns:mc="http://schemas.openxmlformats.org/markup-compatibility/2006">
              <mc:Choice xmlns:v="urn:schemas-microsoft-com:vml" Requires="v">
                <p:oleObj spid="_x0000_s44252" name="公式" r:id="rId3" imgW="1752600" imgH="292100" progId="Equation.3">
                  <p:embed/>
                </p:oleObj>
              </mc:Choice>
              <mc:Fallback>
                <p:oleObj name="公式" r:id="rId3" imgW="1752600" imgH="292100" progId="Equation.3">
                  <p:embed/>
                  <p:pic>
                    <p:nvPicPr>
                      <p:cNvPr id="0" name="Picture 2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0" y="1638173"/>
                        <a:ext cx="4537075"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3181297616"/>
              </p:ext>
            </p:extLst>
          </p:nvPr>
        </p:nvGraphicFramePr>
        <p:xfrm>
          <a:off x="2698750" y="2763044"/>
          <a:ext cx="4248150" cy="711200"/>
        </p:xfrm>
        <a:graphic>
          <a:graphicData uri="http://schemas.openxmlformats.org/presentationml/2006/ole">
            <mc:AlternateContent xmlns:mc="http://schemas.openxmlformats.org/markup-compatibility/2006">
              <mc:Choice xmlns:v="urn:schemas-microsoft-com:vml" Requires="v">
                <p:oleObj spid="_x0000_s44253" name="公式" r:id="rId5" imgW="1765300" imgH="292100" progId="Equation.3">
                  <p:embed/>
                </p:oleObj>
              </mc:Choice>
              <mc:Fallback>
                <p:oleObj name="公式" r:id="rId5" imgW="1765300" imgH="292100" progId="Equation.3">
                  <p:embed/>
                  <p:pic>
                    <p:nvPicPr>
                      <p:cNvPr id="0" name="Picture 2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0" y="2763044"/>
                        <a:ext cx="424815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277086" y="635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聚类方法 </a:t>
            </a:r>
            <a:endParaRPr lang="zh-CN" altLang="en-US" sz="3600" b="1" dirty="0">
              <a:latin typeface="黑体" panose="02010609060101010101" pitchFamily="49" charset="-122"/>
              <a:ea typeface="黑体" panose="02010609060101010101" pitchFamily="49" charset="-122"/>
            </a:endParaRPr>
          </a:p>
        </p:txBody>
      </p:sp>
      <p:graphicFrame>
        <p:nvGraphicFramePr>
          <p:cNvPr id="11" name="Object 8"/>
          <p:cNvGraphicFramePr>
            <a:graphicFrameLocks noChangeAspect="1"/>
          </p:cNvGraphicFramePr>
          <p:nvPr>
            <p:extLst>
              <p:ext uri="{D42A27DB-BD31-4B8C-83A1-F6EECF244321}">
                <p14:modId xmlns:p14="http://schemas.microsoft.com/office/powerpoint/2010/main" val="2111703257"/>
              </p:ext>
            </p:extLst>
          </p:nvPr>
        </p:nvGraphicFramePr>
        <p:xfrm>
          <a:off x="2657475" y="3824829"/>
          <a:ext cx="4176713" cy="654050"/>
        </p:xfrm>
        <a:graphic>
          <a:graphicData uri="http://schemas.openxmlformats.org/presentationml/2006/ole">
            <mc:AlternateContent xmlns:mc="http://schemas.openxmlformats.org/markup-compatibility/2006">
              <mc:Choice xmlns:v="urn:schemas-microsoft-com:vml" Requires="v">
                <p:oleObj spid="_x0000_s44254" name="公式" r:id="rId7" imgW="1460500" imgH="228600" progId="Equation.3">
                  <p:embed/>
                </p:oleObj>
              </mc:Choice>
              <mc:Fallback>
                <p:oleObj name="公式" r:id="rId7" imgW="1460500" imgH="228600" progId="Equation.3">
                  <p:embed/>
                  <p:pic>
                    <p:nvPicPr>
                      <p:cNvPr id="0" name="Picture 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7475" y="3824829"/>
                        <a:ext cx="4176713"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2575825617"/>
              </p:ext>
            </p:extLst>
          </p:nvPr>
        </p:nvGraphicFramePr>
        <p:xfrm>
          <a:off x="2657475" y="4692525"/>
          <a:ext cx="5256212" cy="1154113"/>
        </p:xfrm>
        <a:graphic>
          <a:graphicData uri="http://schemas.openxmlformats.org/presentationml/2006/ole">
            <mc:AlternateContent xmlns:mc="http://schemas.openxmlformats.org/markup-compatibility/2006">
              <mc:Choice xmlns:v="urn:schemas-microsoft-com:vml" Requires="v">
                <p:oleObj spid="_x0000_s44255" name="公式" r:id="rId9" imgW="1955800" imgH="431800" progId="Equation.3">
                  <p:embed/>
                </p:oleObj>
              </mc:Choice>
              <mc:Fallback>
                <p:oleObj name="公式" r:id="rId9" imgW="1955800" imgH="431800" progId="Equation.3">
                  <p:embed/>
                  <p:pic>
                    <p:nvPicPr>
                      <p:cNvPr id="0" name="Picture 2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7475" y="4692525"/>
                        <a:ext cx="5256212"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0720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31</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7" name="矩形 6"/>
          <p:cNvSpPr/>
          <p:nvPr/>
        </p:nvSpPr>
        <p:spPr>
          <a:xfrm>
            <a:off x="344353" y="805934"/>
            <a:ext cx="8405947" cy="6183231"/>
          </a:xfrm>
          <a:prstGeom prst="rect">
            <a:avLst/>
          </a:prstGeom>
        </p:spPr>
        <p:txBody>
          <a:bodyPr wrap="square">
            <a:spAutoFit/>
          </a:bodyPr>
          <a:lstStyle/>
          <a:p>
            <a:pPr>
              <a:lnSpc>
                <a:spcPct val="120000"/>
              </a:lnSpc>
              <a:spcBef>
                <a:spcPts val="600"/>
              </a:spcBef>
            </a:pPr>
            <a:r>
              <a:rPr lang="zh-CN" altLang="en-US" sz="2400" b="1" dirty="0">
                <a:latin typeface="黑体" panose="02010609060101010101" pitchFamily="49" charset="-122"/>
                <a:ea typeface="黑体" panose="02010609060101010101" pitchFamily="49" charset="-122"/>
              </a:rPr>
              <a:t>层次聚类的</a:t>
            </a:r>
            <a:r>
              <a:rPr lang="zh-CN" altLang="en-US" sz="2400" b="1" dirty="0" smtClean="0">
                <a:latin typeface="黑体" panose="02010609060101010101" pitchFamily="49" charset="-122"/>
                <a:ea typeface="黑体" panose="02010609060101010101" pitchFamily="49" charset="-122"/>
              </a:rPr>
              <a:t>流程</a:t>
            </a:r>
            <a:endParaRPr lang="en-US" altLang="zh-CN" sz="2400" b="1" dirty="0" smtClean="0">
              <a:latin typeface="黑体" panose="02010609060101010101" pitchFamily="49" charset="-122"/>
              <a:ea typeface="黑体" panose="02010609060101010101" pitchFamily="49" charset="-122"/>
            </a:endParaRPr>
          </a:p>
          <a:p>
            <a:pPr algn="just">
              <a:lnSpc>
                <a:spcPct val="120000"/>
              </a:lnSpc>
              <a:spcBef>
                <a:spcPts val="600"/>
              </a:spcBef>
              <a:spcAft>
                <a:spcPts val="600"/>
              </a:spcAft>
              <a:buSzPct val="60000"/>
            </a:pPr>
            <a:r>
              <a:rPr lang="zh-CN" altLang="en-US" sz="2400" b="1" dirty="0">
                <a:latin typeface="楷体" panose="02010609060101010101" pitchFamily="49" charset="-122"/>
                <a:ea typeface="楷体" panose="02010609060101010101" pitchFamily="49" charset="-122"/>
              </a:rPr>
              <a:t>这里给出采用最小距离的凝聚层次聚类算法流程：</a:t>
            </a:r>
          </a:p>
          <a:p>
            <a:pPr marL="360000" algn="just">
              <a:lnSpc>
                <a:spcPct val="120000"/>
              </a:lnSpc>
              <a:spcBef>
                <a:spcPts val="600"/>
              </a:spcBef>
            </a:pPr>
            <a:r>
              <a:rPr lang="en-US" altLang="zh-CN" sz="2400" b="1" dirty="0">
                <a:latin typeface="楷体" panose="02010609060101010101" pitchFamily="49" charset="-122"/>
                <a:ea typeface="楷体" panose="02010609060101010101" pitchFamily="49" charset="-122"/>
              </a:rPr>
              <a:t>(1) </a:t>
            </a:r>
            <a:r>
              <a:rPr lang="zh-CN" altLang="en-US" sz="2400" b="1" dirty="0">
                <a:latin typeface="楷体" panose="02010609060101010101" pitchFamily="49" charset="-122"/>
                <a:ea typeface="楷体" panose="02010609060101010101" pitchFamily="49" charset="-122"/>
              </a:rPr>
              <a:t>将每个对象看作一类，计算两两之间的最小距离；</a:t>
            </a:r>
          </a:p>
          <a:p>
            <a:pPr marL="360000" algn="just">
              <a:lnSpc>
                <a:spcPct val="120000"/>
              </a:lnSpc>
              <a:spcBef>
                <a:spcPts val="600"/>
              </a:spcBef>
            </a:pPr>
            <a:r>
              <a:rPr lang="en-US" altLang="zh-CN" sz="2400" b="1" dirty="0">
                <a:latin typeface="楷体" panose="02010609060101010101" pitchFamily="49" charset="-122"/>
                <a:ea typeface="楷体" panose="02010609060101010101" pitchFamily="49" charset="-122"/>
              </a:rPr>
              <a:t>(2) </a:t>
            </a:r>
            <a:r>
              <a:rPr lang="zh-CN" altLang="en-US" sz="2400" b="1" dirty="0">
                <a:latin typeface="楷体" panose="02010609060101010101" pitchFamily="49" charset="-122"/>
                <a:ea typeface="楷体" panose="02010609060101010101" pitchFamily="49" charset="-122"/>
              </a:rPr>
              <a:t>将距离最小的两个类合并成一个新类；</a:t>
            </a:r>
          </a:p>
          <a:p>
            <a:pPr marL="360000" algn="just">
              <a:lnSpc>
                <a:spcPct val="120000"/>
              </a:lnSpc>
              <a:spcBef>
                <a:spcPts val="600"/>
              </a:spcBef>
            </a:pPr>
            <a:r>
              <a:rPr lang="en-US" altLang="zh-CN" sz="2400" b="1" dirty="0">
                <a:latin typeface="楷体" panose="02010609060101010101" pitchFamily="49" charset="-122"/>
                <a:ea typeface="楷体" panose="02010609060101010101" pitchFamily="49" charset="-122"/>
              </a:rPr>
              <a:t>(3) </a:t>
            </a:r>
            <a:r>
              <a:rPr lang="zh-CN" altLang="en-US" sz="2400" b="1" dirty="0">
                <a:latin typeface="楷体" panose="02010609060101010101" pitchFamily="49" charset="-122"/>
                <a:ea typeface="楷体" panose="02010609060101010101" pitchFamily="49" charset="-122"/>
              </a:rPr>
              <a:t>重新计算新类与所有类之间的距离；</a:t>
            </a:r>
          </a:p>
          <a:p>
            <a:pPr marL="360000" algn="just">
              <a:lnSpc>
                <a:spcPct val="120000"/>
              </a:lnSpc>
              <a:spcBef>
                <a:spcPts val="600"/>
              </a:spcBef>
            </a:pPr>
            <a:r>
              <a:rPr lang="en-US" altLang="zh-CN" sz="2400" b="1" dirty="0">
                <a:latin typeface="楷体" panose="02010609060101010101" pitchFamily="49" charset="-122"/>
                <a:ea typeface="楷体" panose="02010609060101010101" pitchFamily="49" charset="-122"/>
              </a:rPr>
              <a:t>(4) </a:t>
            </a:r>
            <a:r>
              <a:rPr lang="zh-CN" altLang="en-US" sz="2400" b="1" dirty="0">
                <a:latin typeface="楷体" panose="02010609060101010101" pitchFamily="49" charset="-122"/>
                <a:ea typeface="楷体" panose="02010609060101010101" pitchFamily="49" charset="-122"/>
              </a:rPr>
              <a:t>重复</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，直到所有类最后合并成一类</a:t>
            </a:r>
            <a:r>
              <a:rPr lang="zh-CN" altLang="en-US" sz="2400" b="1" dirty="0" smtClean="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indent="457200" algn="just">
              <a:lnSpc>
                <a:spcPct val="120000"/>
              </a:lnSpc>
              <a:spcBef>
                <a:spcPts val="2400"/>
              </a:spcBef>
            </a:pPr>
            <a:r>
              <a:rPr lang="zh-CN" altLang="en-US" sz="2400" b="1" dirty="0">
                <a:latin typeface="楷体" panose="02010609060101010101" pitchFamily="49" charset="-122"/>
                <a:ea typeface="楷体" panose="02010609060101010101" pitchFamily="49" charset="-122"/>
              </a:rPr>
              <a:t>凝聚的层次聚类</a:t>
            </a:r>
            <a:r>
              <a:rPr lang="zh-CN" altLang="en-US" sz="2400" b="1" u="sng" dirty="0">
                <a:latin typeface="楷体" panose="02010609060101010101" pitchFamily="49" charset="-122"/>
                <a:ea typeface="楷体" panose="02010609060101010101" pitchFamily="49" charset="-122"/>
              </a:rPr>
              <a:t>并没有类似基本</a:t>
            </a:r>
            <a:r>
              <a:rPr lang="en-US" altLang="zh-CN" sz="2400" b="1" u="sng" dirty="0">
                <a:latin typeface="楷体" panose="02010609060101010101" pitchFamily="49" charset="-122"/>
                <a:ea typeface="楷体" panose="02010609060101010101" pitchFamily="49" charset="-122"/>
              </a:rPr>
              <a:t>K</a:t>
            </a:r>
            <a:r>
              <a:rPr lang="zh-CN" altLang="en-US" sz="2400" b="1" u="sng" dirty="0">
                <a:latin typeface="楷体" panose="02010609060101010101" pitchFamily="49" charset="-122"/>
                <a:ea typeface="楷体" panose="02010609060101010101" pitchFamily="49" charset="-122"/>
              </a:rPr>
              <a:t>均值的全局目标函数</a:t>
            </a:r>
            <a:r>
              <a:rPr lang="zh-CN" altLang="en-US" sz="2400" b="1" dirty="0">
                <a:latin typeface="楷体" panose="02010609060101010101" pitchFamily="49" charset="-122"/>
                <a:ea typeface="楷体" panose="02010609060101010101" pitchFamily="49" charset="-122"/>
              </a:rPr>
              <a:t>，</a:t>
            </a:r>
            <a:r>
              <a:rPr lang="zh-CN" altLang="en-US" sz="2400" b="1" u="sng" dirty="0">
                <a:latin typeface="楷体" panose="02010609060101010101" pitchFamily="49" charset="-122"/>
                <a:ea typeface="楷体" panose="02010609060101010101" pitchFamily="49" charset="-122"/>
              </a:rPr>
              <a:t>没有局部极小问题或是很难选择初始点的问题</a:t>
            </a:r>
            <a:r>
              <a:rPr lang="zh-CN" altLang="en-US" sz="2400" b="1" dirty="0">
                <a:latin typeface="楷体" panose="02010609060101010101" pitchFamily="49" charset="-122"/>
                <a:ea typeface="楷体" panose="02010609060101010101" pitchFamily="49" charset="-122"/>
              </a:rPr>
              <a:t>。合并的操作往往是最终的，一旦合并两个簇之后就不会撤销。当然其计算</a:t>
            </a:r>
            <a:r>
              <a:rPr lang="zh-CN" altLang="en-US" sz="2400" b="1" dirty="0">
                <a:solidFill>
                  <a:srgbClr val="0000FF"/>
                </a:solidFill>
                <a:latin typeface="楷体" panose="02010609060101010101" pitchFamily="49" charset="-122"/>
                <a:ea typeface="楷体" panose="02010609060101010101" pitchFamily="49" charset="-122"/>
              </a:rPr>
              <a:t>存储的代价是昂贵</a:t>
            </a:r>
            <a:r>
              <a:rPr lang="zh-CN" altLang="en-US" sz="2400" b="1" dirty="0">
                <a:latin typeface="楷体" panose="02010609060101010101" pitchFamily="49" charset="-122"/>
                <a:ea typeface="楷体" panose="02010609060101010101" pitchFamily="49" charset="-122"/>
              </a:rPr>
              <a:t>的。</a:t>
            </a:r>
            <a:endParaRPr lang="en-US" altLang="zh-CN" sz="2400" b="1" dirty="0">
              <a:latin typeface="楷体" panose="02010609060101010101" pitchFamily="49" charset="-122"/>
              <a:ea typeface="楷体" panose="02010609060101010101" pitchFamily="49" charset="-122"/>
            </a:endParaRPr>
          </a:p>
          <a:p>
            <a:endParaRPr lang="en-US" altLang="zh-CN" sz="2400" b="1" dirty="0" smtClean="0">
              <a:latin typeface="黑体" panose="02010609060101010101" pitchFamily="49" charset="-122"/>
              <a:ea typeface="黑体" panose="02010609060101010101" pitchFamily="49" charset="-122"/>
            </a:endParaRPr>
          </a:p>
          <a:p>
            <a:pPr algn="just">
              <a:lnSpc>
                <a:spcPct val="120000"/>
              </a:lnSpc>
              <a:spcBef>
                <a:spcPts val="600"/>
              </a:spcBef>
              <a:spcAft>
                <a:spcPts val="600"/>
              </a:spcAft>
            </a:pPr>
            <a:r>
              <a:rPr lang="zh-CN" altLang="en-US" sz="2400" b="1" dirty="0" smtClean="0">
                <a:latin typeface="楷体" panose="02010609060101010101" pitchFamily="49" charset="-122"/>
                <a:ea typeface="楷体" panose="02010609060101010101" pitchFamily="49" charset="-122"/>
              </a:rPr>
              <a:t>    </a:t>
            </a:r>
            <a:endParaRPr lang="zh-CN" altLang="en-US" sz="2400" b="1" i="0" dirty="0">
              <a:effectLst/>
              <a:latin typeface="黑体" panose="02010609060101010101" pitchFamily="49" charset="-122"/>
              <a:ea typeface="黑体" panose="02010609060101010101" pitchFamily="49" charset="-122"/>
            </a:endParaRPr>
          </a:p>
        </p:txBody>
      </p:sp>
      <p:sp>
        <p:nvSpPr>
          <p:cNvPr id="9" name="文本框 8"/>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聚类方法 </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189859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32</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7" name="椭圆 6"/>
          <p:cNvSpPr/>
          <p:nvPr/>
        </p:nvSpPr>
        <p:spPr>
          <a:xfrm>
            <a:off x="2885090" y="27432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8" name="椭圆 7"/>
          <p:cNvSpPr/>
          <p:nvPr/>
        </p:nvSpPr>
        <p:spPr>
          <a:xfrm>
            <a:off x="3429000" y="28956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9" name="椭圆 8"/>
          <p:cNvSpPr/>
          <p:nvPr/>
        </p:nvSpPr>
        <p:spPr>
          <a:xfrm>
            <a:off x="2057400" y="22860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0" name="椭圆 9"/>
          <p:cNvSpPr/>
          <p:nvPr/>
        </p:nvSpPr>
        <p:spPr>
          <a:xfrm>
            <a:off x="1371600" y="2178269"/>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1" name="椭圆 10"/>
          <p:cNvSpPr/>
          <p:nvPr/>
        </p:nvSpPr>
        <p:spPr>
          <a:xfrm>
            <a:off x="2209800" y="35052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2" name="椭圆 11"/>
          <p:cNvSpPr/>
          <p:nvPr/>
        </p:nvSpPr>
        <p:spPr>
          <a:xfrm>
            <a:off x="3124200" y="13716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3" name="TextBox 10"/>
          <p:cNvSpPr txBox="1"/>
          <p:nvPr/>
        </p:nvSpPr>
        <p:spPr>
          <a:xfrm>
            <a:off x="3039894" y="2678668"/>
            <a:ext cx="327334" cy="400110"/>
          </a:xfrm>
          <a:prstGeom prst="rect">
            <a:avLst/>
          </a:prstGeom>
          <a:noFill/>
        </p:spPr>
        <p:txBody>
          <a:bodyPr wrap="none" rtlCol="0">
            <a:spAutoFit/>
          </a:bodyPr>
          <a:lstStyle/>
          <a:p>
            <a:r>
              <a:rPr lang="en-US" altLang="zh-CN" sz="2000" b="1" dirty="0" smtClean="0"/>
              <a:t>3</a:t>
            </a:r>
            <a:endParaRPr lang="zh-CN" altLang="en-US" sz="2000" b="1" dirty="0"/>
          </a:p>
        </p:txBody>
      </p:sp>
      <p:sp>
        <p:nvSpPr>
          <p:cNvPr id="14" name="TextBox 11"/>
          <p:cNvSpPr txBox="1"/>
          <p:nvPr/>
        </p:nvSpPr>
        <p:spPr>
          <a:xfrm>
            <a:off x="3573294" y="2831068"/>
            <a:ext cx="327334" cy="400110"/>
          </a:xfrm>
          <a:prstGeom prst="rect">
            <a:avLst/>
          </a:prstGeom>
          <a:noFill/>
        </p:spPr>
        <p:txBody>
          <a:bodyPr wrap="none" rtlCol="0">
            <a:spAutoFit/>
          </a:bodyPr>
          <a:lstStyle/>
          <a:p>
            <a:r>
              <a:rPr lang="en-US" altLang="zh-CN" sz="2000" b="1" dirty="0" smtClean="0"/>
              <a:t>6</a:t>
            </a:r>
            <a:endParaRPr lang="zh-CN" altLang="en-US" sz="2000" b="1" dirty="0"/>
          </a:p>
        </p:txBody>
      </p:sp>
      <p:sp>
        <p:nvSpPr>
          <p:cNvPr id="15" name="TextBox 12"/>
          <p:cNvSpPr txBox="1"/>
          <p:nvPr/>
        </p:nvSpPr>
        <p:spPr>
          <a:xfrm>
            <a:off x="1524000" y="2069068"/>
            <a:ext cx="327334" cy="400110"/>
          </a:xfrm>
          <a:prstGeom prst="rect">
            <a:avLst/>
          </a:prstGeom>
          <a:noFill/>
        </p:spPr>
        <p:txBody>
          <a:bodyPr wrap="none" rtlCol="0">
            <a:spAutoFit/>
          </a:bodyPr>
          <a:lstStyle/>
          <a:p>
            <a:r>
              <a:rPr lang="en-US" altLang="zh-CN" sz="2000" b="1" dirty="0" smtClean="0"/>
              <a:t>5</a:t>
            </a:r>
            <a:endParaRPr lang="zh-CN" altLang="en-US" sz="2000" b="1" dirty="0"/>
          </a:p>
        </p:txBody>
      </p:sp>
      <p:sp>
        <p:nvSpPr>
          <p:cNvPr id="16" name="TextBox 13"/>
          <p:cNvSpPr txBox="1"/>
          <p:nvPr/>
        </p:nvSpPr>
        <p:spPr>
          <a:xfrm>
            <a:off x="2201694" y="2209800"/>
            <a:ext cx="327334" cy="400110"/>
          </a:xfrm>
          <a:prstGeom prst="rect">
            <a:avLst/>
          </a:prstGeom>
          <a:noFill/>
        </p:spPr>
        <p:txBody>
          <a:bodyPr wrap="none" rtlCol="0">
            <a:spAutoFit/>
          </a:bodyPr>
          <a:lstStyle/>
          <a:p>
            <a:r>
              <a:rPr lang="en-US" altLang="zh-CN" sz="2000" b="1" dirty="0" smtClean="0"/>
              <a:t>2</a:t>
            </a:r>
            <a:endParaRPr lang="zh-CN" altLang="en-US" sz="2000" b="1" dirty="0"/>
          </a:p>
        </p:txBody>
      </p:sp>
      <p:sp>
        <p:nvSpPr>
          <p:cNvPr id="17" name="TextBox 14"/>
          <p:cNvSpPr txBox="1"/>
          <p:nvPr/>
        </p:nvSpPr>
        <p:spPr>
          <a:xfrm>
            <a:off x="3268494" y="1295400"/>
            <a:ext cx="327334" cy="400110"/>
          </a:xfrm>
          <a:prstGeom prst="rect">
            <a:avLst/>
          </a:prstGeom>
          <a:noFill/>
        </p:spPr>
        <p:txBody>
          <a:bodyPr wrap="none" rtlCol="0">
            <a:spAutoFit/>
          </a:bodyPr>
          <a:lstStyle/>
          <a:p>
            <a:r>
              <a:rPr lang="en-US" altLang="zh-CN" sz="2000" b="1" dirty="0" smtClean="0"/>
              <a:t>1</a:t>
            </a:r>
            <a:endParaRPr lang="zh-CN" altLang="en-US" sz="2000" b="1" dirty="0"/>
          </a:p>
        </p:txBody>
      </p:sp>
      <p:sp>
        <p:nvSpPr>
          <p:cNvPr id="18" name="TextBox 15"/>
          <p:cNvSpPr txBox="1"/>
          <p:nvPr/>
        </p:nvSpPr>
        <p:spPr>
          <a:xfrm>
            <a:off x="2354094" y="3440668"/>
            <a:ext cx="327334" cy="400110"/>
          </a:xfrm>
          <a:prstGeom prst="rect">
            <a:avLst/>
          </a:prstGeom>
          <a:noFill/>
        </p:spPr>
        <p:txBody>
          <a:bodyPr wrap="none" rtlCol="0">
            <a:spAutoFit/>
          </a:bodyPr>
          <a:lstStyle/>
          <a:p>
            <a:r>
              <a:rPr lang="en-US" altLang="zh-CN" sz="2000" b="1" dirty="0" smtClean="0"/>
              <a:t>4</a:t>
            </a:r>
            <a:endParaRPr lang="zh-CN" altLang="en-US" sz="2000" b="1" dirty="0"/>
          </a:p>
        </p:txBody>
      </p:sp>
      <p:sp>
        <p:nvSpPr>
          <p:cNvPr id="19" name="椭圆 18"/>
          <p:cNvSpPr/>
          <p:nvPr/>
        </p:nvSpPr>
        <p:spPr>
          <a:xfrm rot="654453">
            <a:off x="2662744" y="2656798"/>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0" name="椭圆 19"/>
          <p:cNvSpPr/>
          <p:nvPr/>
        </p:nvSpPr>
        <p:spPr>
          <a:xfrm rot="654453">
            <a:off x="1287467" y="2057769"/>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1" name="椭圆 20"/>
          <p:cNvSpPr/>
          <p:nvPr/>
        </p:nvSpPr>
        <p:spPr>
          <a:xfrm rot="654453">
            <a:off x="923488" y="1928067"/>
            <a:ext cx="3228306" cy="1397649"/>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2" name="椭圆 21"/>
          <p:cNvSpPr/>
          <p:nvPr/>
        </p:nvSpPr>
        <p:spPr>
          <a:xfrm rot="654453">
            <a:off x="809754" y="1614197"/>
            <a:ext cx="3444574" cy="213426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3" name="椭圆 22"/>
          <p:cNvSpPr/>
          <p:nvPr/>
        </p:nvSpPr>
        <p:spPr>
          <a:xfrm>
            <a:off x="685800" y="1066800"/>
            <a:ext cx="3704964"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4" name="TextBox 22"/>
          <p:cNvSpPr txBox="1"/>
          <p:nvPr/>
        </p:nvSpPr>
        <p:spPr>
          <a:xfrm>
            <a:off x="2961290" y="2297668"/>
            <a:ext cx="370614"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A</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25" name="TextBox 23"/>
          <p:cNvSpPr txBox="1"/>
          <p:nvPr/>
        </p:nvSpPr>
        <p:spPr>
          <a:xfrm>
            <a:off x="1836906" y="2597213"/>
            <a:ext cx="356188"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B</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26" name="TextBox 24"/>
          <p:cNvSpPr txBox="1"/>
          <p:nvPr/>
        </p:nvSpPr>
        <p:spPr>
          <a:xfrm>
            <a:off x="2362200" y="1600200"/>
            <a:ext cx="370614"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C</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27" name="TextBox 25"/>
          <p:cNvSpPr txBox="1"/>
          <p:nvPr/>
        </p:nvSpPr>
        <p:spPr>
          <a:xfrm>
            <a:off x="2286000" y="3745468"/>
            <a:ext cx="369012"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D</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28" name="TextBox 26"/>
          <p:cNvSpPr txBox="1"/>
          <p:nvPr/>
        </p:nvSpPr>
        <p:spPr>
          <a:xfrm>
            <a:off x="3649494" y="1066800"/>
            <a:ext cx="356188"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E</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29" name="TextBox 27"/>
          <p:cNvSpPr txBox="1"/>
          <p:nvPr/>
        </p:nvSpPr>
        <p:spPr>
          <a:xfrm>
            <a:off x="4343400" y="1664732"/>
            <a:ext cx="1217000" cy="400110"/>
          </a:xfrm>
          <a:prstGeom prst="rect">
            <a:avLst/>
          </a:prstGeom>
          <a:noFill/>
        </p:spPr>
        <p:txBody>
          <a:bodyPr wrap="none" rtlCol="0">
            <a:spAutoFit/>
          </a:bodyPr>
          <a:lstStyle/>
          <a:p>
            <a:r>
              <a:rPr lang="zh-CN" altLang="en-US" sz="2000" b="1" dirty="0">
                <a:latin typeface="楷体" panose="02010609060101010101" pitchFamily="49" charset="-122"/>
                <a:ea typeface="楷体" panose="02010609060101010101" pitchFamily="49" charset="-122"/>
              </a:rPr>
              <a:t>最小距离</a:t>
            </a:r>
            <a:endParaRPr lang="zh-CN" altLang="en-US" sz="2000" b="1" dirty="0"/>
          </a:p>
        </p:txBody>
      </p:sp>
      <p:grpSp>
        <p:nvGrpSpPr>
          <p:cNvPr id="30" name="组合 29"/>
          <p:cNvGrpSpPr/>
          <p:nvPr/>
        </p:nvGrpSpPr>
        <p:grpSpPr>
          <a:xfrm>
            <a:off x="5633259" y="3505200"/>
            <a:ext cx="2529028" cy="2545378"/>
            <a:chOff x="5633259" y="3505200"/>
            <a:chExt cx="2529028" cy="2545378"/>
          </a:xfrm>
        </p:grpSpPr>
        <p:sp>
          <p:nvSpPr>
            <p:cNvPr id="31" name="椭圆 30"/>
            <p:cNvSpPr/>
            <p:nvPr/>
          </p:nvSpPr>
          <p:spPr>
            <a:xfrm>
              <a:off x="7146749" y="49530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32" name="椭圆 31"/>
            <p:cNvSpPr/>
            <p:nvPr/>
          </p:nvSpPr>
          <p:spPr>
            <a:xfrm>
              <a:off x="7690659" y="51054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33" name="椭圆 32"/>
            <p:cNvSpPr/>
            <p:nvPr/>
          </p:nvSpPr>
          <p:spPr>
            <a:xfrm>
              <a:off x="6319059" y="44958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34" name="椭圆 33"/>
            <p:cNvSpPr/>
            <p:nvPr/>
          </p:nvSpPr>
          <p:spPr>
            <a:xfrm>
              <a:off x="5633259" y="4388069"/>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35" name="椭圆 34"/>
            <p:cNvSpPr/>
            <p:nvPr/>
          </p:nvSpPr>
          <p:spPr>
            <a:xfrm>
              <a:off x="6471459" y="57150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36" name="椭圆 35"/>
            <p:cNvSpPr/>
            <p:nvPr/>
          </p:nvSpPr>
          <p:spPr>
            <a:xfrm>
              <a:off x="7385859" y="3581400"/>
              <a:ext cx="1524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37" name="TextBox 34"/>
            <p:cNvSpPr txBox="1"/>
            <p:nvPr/>
          </p:nvSpPr>
          <p:spPr>
            <a:xfrm>
              <a:off x="7301553" y="4888468"/>
              <a:ext cx="327334" cy="400110"/>
            </a:xfrm>
            <a:prstGeom prst="rect">
              <a:avLst/>
            </a:prstGeom>
            <a:noFill/>
          </p:spPr>
          <p:txBody>
            <a:bodyPr wrap="none" rtlCol="0">
              <a:spAutoFit/>
            </a:bodyPr>
            <a:lstStyle/>
            <a:p>
              <a:r>
                <a:rPr lang="en-US" altLang="zh-CN" sz="2000" b="1" dirty="0" smtClean="0"/>
                <a:t>3</a:t>
              </a:r>
              <a:endParaRPr lang="zh-CN" altLang="en-US" sz="2000" b="1" dirty="0"/>
            </a:p>
          </p:txBody>
        </p:sp>
        <p:sp>
          <p:nvSpPr>
            <p:cNvPr id="38" name="TextBox 35"/>
            <p:cNvSpPr txBox="1"/>
            <p:nvPr/>
          </p:nvSpPr>
          <p:spPr>
            <a:xfrm>
              <a:off x="7834953" y="5040868"/>
              <a:ext cx="327334" cy="400110"/>
            </a:xfrm>
            <a:prstGeom prst="rect">
              <a:avLst/>
            </a:prstGeom>
            <a:noFill/>
          </p:spPr>
          <p:txBody>
            <a:bodyPr wrap="none" rtlCol="0">
              <a:spAutoFit/>
            </a:bodyPr>
            <a:lstStyle/>
            <a:p>
              <a:r>
                <a:rPr lang="en-US" altLang="zh-CN" sz="2000" b="1" dirty="0" smtClean="0"/>
                <a:t>6</a:t>
              </a:r>
              <a:endParaRPr lang="zh-CN" altLang="en-US" sz="2000" b="1" dirty="0"/>
            </a:p>
          </p:txBody>
        </p:sp>
        <p:sp>
          <p:nvSpPr>
            <p:cNvPr id="39" name="TextBox 36"/>
            <p:cNvSpPr txBox="1"/>
            <p:nvPr/>
          </p:nvSpPr>
          <p:spPr>
            <a:xfrm>
              <a:off x="5785659" y="4278868"/>
              <a:ext cx="327334" cy="400110"/>
            </a:xfrm>
            <a:prstGeom prst="rect">
              <a:avLst/>
            </a:prstGeom>
            <a:noFill/>
          </p:spPr>
          <p:txBody>
            <a:bodyPr wrap="none" rtlCol="0">
              <a:spAutoFit/>
            </a:bodyPr>
            <a:lstStyle/>
            <a:p>
              <a:r>
                <a:rPr lang="en-US" altLang="zh-CN" sz="2000" b="1" dirty="0" smtClean="0"/>
                <a:t>5</a:t>
              </a:r>
              <a:endParaRPr lang="zh-CN" altLang="en-US" sz="2000" b="1" dirty="0"/>
            </a:p>
          </p:txBody>
        </p:sp>
        <p:sp>
          <p:nvSpPr>
            <p:cNvPr id="40" name="TextBox 37"/>
            <p:cNvSpPr txBox="1"/>
            <p:nvPr/>
          </p:nvSpPr>
          <p:spPr>
            <a:xfrm>
              <a:off x="6463353" y="4419600"/>
              <a:ext cx="327334" cy="400110"/>
            </a:xfrm>
            <a:prstGeom prst="rect">
              <a:avLst/>
            </a:prstGeom>
            <a:noFill/>
          </p:spPr>
          <p:txBody>
            <a:bodyPr wrap="none" rtlCol="0">
              <a:spAutoFit/>
            </a:bodyPr>
            <a:lstStyle/>
            <a:p>
              <a:r>
                <a:rPr lang="en-US" altLang="zh-CN" sz="2000" b="1" dirty="0" smtClean="0"/>
                <a:t>2</a:t>
              </a:r>
              <a:endParaRPr lang="zh-CN" altLang="en-US" sz="2000" b="1" dirty="0"/>
            </a:p>
          </p:txBody>
        </p:sp>
        <p:sp>
          <p:nvSpPr>
            <p:cNvPr id="41" name="TextBox 38"/>
            <p:cNvSpPr txBox="1"/>
            <p:nvPr/>
          </p:nvSpPr>
          <p:spPr>
            <a:xfrm>
              <a:off x="7530153" y="3505200"/>
              <a:ext cx="327334" cy="400110"/>
            </a:xfrm>
            <a:prstGeom prst="rect">
              <a:avLst/>
            </a:prstGeom>
            <a:noFill/>
          </p:spPr>
          <p:txBody>
            <a:bodyPr wrap="none" rtlCol="0">
              <a:spAutoFit/>
            </a:bodyPr>
            <a:lstStyle/>
            <a:p>
              <a:r>
                <a:rPr lang="en-US" altLang="zh-CN" sz="2000" b="1" dirty="0" smtClean="0"/>
                <a:t>1</a:t>
              </a:r>
              <a:endParaRPr lang="zh-CN" altLang="en-US" sz="2000" b="1" dirty="0"/>
            </a:p>
          </p:txBody>
        </p:sp>
        <p:sp>
          <p:nvSpPr>
            <p:cNvPr id="42" name="TextBox 39"/>
            <p:cNvSpPr txBox="1"/>
            <p:nvPr/>
          </p:nvSpPr>
          <p:spPr>
            <a:xfrm>
              <a:off x="6615753" y="5650468"/>
              <a:ext cx="327334" cy="400110"/>
            </a:xfrm>
            <a:prstGeom prst="rect">
              <a:avLst/>
            </a:prstGeom>
            <a:noFill/>
          </p:spPr>
          <p:txBody>
            <a:bodyPr wrap="none" rtlCol="0">
              <a:spAutoFit/>
            </a:bodyPr>
            <a:lstStyle/>
            <a:p>
              <a:r>
                <a:rPr lang="en-US" altLang="zh-CN" sz="2000" b="1" dirty="0" smtClean="0"/>
                <a:t>4</a:t>
              </a:r>
              <a:endParaRPr lang="zh-CN" altLang="en-US" sz="2000" b="1" dirty="0"/>
            </a:p>
          </p:txBody>
        </p:sp>
      </p:grpSp>
      <p:sp>
        <p:nvSpPr>
          <p:cNvPr id="43" name="椭圆 42"/>
          <p:cNvSpPr/>
          <p:nvPr/>
        </p:nvSpPr>
        <p:spPr>
          <a:xfrm rot="654453">
            <a:off x="6924403" y="4866598"/>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44" name="椭圆 43"/>
          <p:cNvSpPr/>
          <p:nvPr/>
        </p:nvSpPr>
        <p:spPr>
          <a:xfrm rot="654453">
            <a:off x="5549126" y="4267569"/>
            <a:ext cx="1295400" cy="545801"/>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45" name="椭圆 44"/>
          <p:cNvSpPr/>
          <p:nvPr/>
        </p:nvSpPr>
        <p:spPr>
          <a:xfrm rot="3733817">
            <a:off x="6732209" y="4218986"/>
            <a:ext cx="1210820" cy="224396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46" name="椭圆 45"/>
          <p:cNvSpPr/>
          <p:nvPr/>
        </p:nvSpPr>
        <p:spPr>
          <a:xfrm rot="20137558">
            <a:off x="4958864" y="3608311"/>
            <a:ext cx="2982195" cy="1349983"/>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47" name="椭圆 46"/>
          <p:cNvSpPr/>
          <p:nvPr/>
        </p:nvSpPr>
        <p:spPr>
          <a:xfrm>
            <a:off x="4947459" y="3276600"/>
            <a:ext cx="3704964"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48" name="TextBox 45"/>
          <p:cNvSpPr txBox="1"/>
          <p:nvPr/>
        </p:nvSpPr>
        <p:spPr>
          <a:xfrm>
            <a:off x="7743904" y="4604266"/>
            <a:ext cx="370614"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A</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49" name="TextBox 46"/>
          <p:cNvSpPr txBox="1"/>
          <p:nvPr/>
        </p:nvSpPr>
        <p:spPr>
          <a:xfrm>
            <a:off x="6257360" y="3965272"/>
            <a:ext cx="356188"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B</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50" name="TextBox 47"/>
          <p:cNvSpPr txBox="1"/>
          <p:nvPr/>
        </p:nvSpPr>
        <p:spPr>
          <a:xfrm>
            <a:off x="5967681" y="5647840"/>
            <a:ext cx="370614"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C</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51" name="TextBox 48"/>
          <p:cNvSpPr txBox="1"/>
          <p:nvPr/>
        </p:nvSpPr>
        <p:spPr>
          <a:xfrm>
            <a:off x="5352734" y="5141087"/>
            <a:ext cx="369012"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D</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52" name="TextBox 49"/>
          <p:cNvSpPr txBox="1"/>
          <p:nvPr/>
        </p:nvSpPr>
        <p:spPr>
          <a:xfrm>
            <a:off x="7911153" y="3276600"/>
            <a:ext cx="356188" cy="400110"/>
          </a:xfrm>
          <a:prstGeom prst="rect">
            <a:avLst/>
          </a:prstGeom>
          <a:noFill/>
        </p:spPr>
        <p:txBody>
          <a:bodyPr wrap="none" rtlCol="0">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E</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53" name="TextBox 50"/>
          <p:cNvSpPr txBox="1"/>
          <p:nvPr/>
        </p:nvSpPr>
        <p:spPr>
          <a:xfrm>
            <a:off x="4014796" y="5334457"/>
            <a:ext cx="1217000" cy="400110"/>
          </a:xfrm>
          <a:prstGeom prst="rect">
            <a:avLst/>
          </a:prstGeom>
          <a:noFill/>
        </p:spPr>
        <p:txBody>
          <a:bodyPr wrap="none" rtlCol="0">
            <a:spAutoFit/>
          </a:bodyPr>
          <a:lstStyle/>
          <a:p>
            <a:r>
              <a:rPr lang="zh-CN" altLang="en-US" sz="2000" b="1" dirty="0" smtClean="0">
                <a:latin typeface="楷体" panose="02010609060101010101" pitchFamily="49" charset="-122"/>
                <a:ea typeface="楷体" panose="02010609060101010101" pitchFamily="49" charset="-122"/>
              </a:rPr>
              <a:t>最大距离</a:t>
            </a:r>
            <a:endParaRPr lang="zh-CN" altLang="en-US" sz="2000" b="1" dirty="0"/>
          </a:p>
        </p:txBody>
      </p:sp>
      <p:sp>
        <p:nvSpPr>
          <p:cNvPr id="54" name="文本框 53"/>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聚类方法 </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663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p:bldP spid="25" grpId="0"/>
      <p:bldP spid="26" grpId="0"/>
      <p:bldP spid="27" grpId="0"/>
      <p:bldP spid="28" grpId="0"/>
      <p:bldP spid="43" grpId="0" animBg="1"/>
      <p:bldP spid="44" grpId="0" animBg="1"/>
      <p:bldP spid="45" grpId="0" animBg="1"/>
      <p:bldP spid="46" grpId="0" animBg="1"/>
      <p:bldP spid="47" grpId="0" animBg="1"/>
      <p:bldP spid="48" grpId="0"/>
      <p:bldP spid="49" grpId="0"/>
      <p:bldP spid="50" grpId="0"/>
      <p:bldP spid="51" grpId="0"/>
      <p:bldP spid="52" grpId="0"/>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7" name="文本框 6"/>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方法</a:t>
            </a: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案例 </a:t>
            </a:r>
            <a:endParaRPr lang="zh-CN" altLang="en-US" sz="3600" b="1" dirty="0">
              <a:latin typeface="黑体" panose="02010609060101010101" pitchFamily="49" charset="-122"/>
              <a:ea typeface="黑体" panose="02010609060101010101" pitchFamily="49"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821392017"/>
              </p:ext>
            </p:extLst>
          </p:nvPr>
        </p:nvGraphicFramePr>
        <p:xfrm>
          <a:off x="965203" y="1734126"/>
          <a:ext cx="4356100" cy="3810002"/>
        </p:xfrm>
        <a:graphic>
          <a:graphicData uri="http://schemas.openxmlformats.org/drawingml/2006/table">
            <a:tbl>
              <a:tblPr>
                <a:tableStyleId>{D27102A9-8310-4765-A935-A1911B00CA55}</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gridCol w="622300">
                  <a:extLst>
                    <a:ext uri="{9D8B030D-6E8A-4147-A177-3AD203B41FA5}">
                      <a16:colId xmlns:a16="http://schemas.microsoft.com/office/drawing/2014/main" val="20006"/>
                    </a:ext>
                  </a:extLst>
                </a:gridCol>
              </a:tblGrid>
              <a:tr h="398060">
                <a:tc>
                  <a:txBody>
                    <a:bodyPr/>
                    <a:lstStyle/>
                    <a:p>
                      <a:pPr algn="ctr"/>
                      <a:r>
                        <a:rPr lang="zh-CN" altLang="en-US" sz="2000" b="1" dirty="0">
                          <a:latin typeface="Times New Roman" panose="02020603050405020304" pitchFamily="18" charset="0"/>
                          <a:cs typeface="Times New Roman" panose="02020603050405020304" pitchFamily="18" charset="0"/>
                        </a:rPr>
                        <a:t> </a:t>
                      </a:r>
                    </a:p>
                  </a:txBody>
                  <a:tcPr marL="60657" marR="60657" marT="30328" marB="30328" anchor="ctr"/>
                </a:tc>
                <a:tc>
                  <a:txBody>
                    <a:bodyPr/>
                    <a:lstStyle/>
                    <a:p>
                      <a:pPr algn="ctr"/>
                      <a:r>
                        <a:rPr lang="en-AU" sz="2000" b="1" dirty="0">
                          <a:latin typeface="Times New Roman" panose="02020603050405020304" pitchFamily="18" charset="0"/>
                          <a:cs typeface="Times New Roman" panose="02020603050405020304" pitchFamily="18" charset="0"/>
                        </a:rPr>
                        <a:t>BA</a:t>
                      </a:r>
                    </a:p>
                  </a:txBody>
                  <a:tcPr marL="60657" marR="60657" marT="30328" marB="30328" anchor="ctr"/>
                </a:tc>
                <a:tc>
                  <a:txBody>
                    <a:bodyPr/>
                    <a:lstStyle/>
                    <a:p>
                      <a:pPr algn="ctr"/>
                      <a:r>
                        <a:rPr lang="en-AU" sz="2000" b="1" dirty="0">
                          <a:latin typeface="Times New Roman" panose="02020603050405020304" pitchFamily="18" charset="0"/>
                          <a:cs typeface="Times New Roman" panose="02020603050405020304" pitchFamily="18" charset="0"/>
                        </a:rPr>
                        <a:t>FI</a:t>
                      </a:r>
                    </a:p>
                  </a:txBody>
                  <a:tcPr marL="60657" marR="60657" marT="30328" marB="30328" anchor="ctr"/>
                </a:tc>
                <a:tc>
                  <a:txBody>
                    <a:bodyPr/>
                    <a:lstStyle/>
                    <a:p>
                      <a:pPr algn="ctr"/>
                      <a:r>
                        <a:rPr lang="en-AU" sz="2000" b="1" dirty="0">
                          <a:latin typeface="Times New Roman" panose="02020603050405020304" pitchFamily="18" charset="0"/>
                          <a:cs typeface="Times New Roman" panose="02020603050405020304" pitchFamily="18" charset="0"/>
                        </a:rPr>
                        <a:t>MI</a:t>
                      </a:r>
                    </a:p>
                  </a:txBody>
                  <a:tcPr marL="60657" marR="60657" marT="30328" marB="30328" anchor="ctr"/>
                </a:tc>
                <a:tc>
                  <a:txBody>
                    <a:bodyPr/>
                    <a:lstStyle/>
                    <a:p>
                      <a:pPr algn="ctr"/>
                      <a:r>
                        <a:rPr lang="en-AU" sz="2000" b="1" dirty="0">
                          <a:latin typeface="Times New Roman" panose="02020603050405020304" pitchFamily="18" charset="0"/>
                          <a:cs typeface="Times New Roman" panose="02020603050405020304" pitchFamily="18" charset="0"/>
                        </a:rPr>
                        <a:t>NA</a:t>
                      </a:r>
                    </a:p>
                  </a:txBody>
                  <a:tcPr marL="60657" marR="60657" marT="30328" marB="30328" anchor="ctr"/>
                </a:tc>
                <a:tc>
                  <a:txBody>
                    <a:bodyPr/>
                    <a:lstStyle/>
                    <a:p>
                      <a:pPr algn="ctr"/>
                      <a:r>
                        <a:rPr lang="en-AU" sz="2000" b="1" dirty="0">
                          <a:latin typeface="Times New Roman" panose="02020603050405020304" pitchFamily="18" charset="0"/>
                          <a:cs typeface="Times New Roman" panose="02020603050405020304" pitchFamily="18" charset="0"/>
                        </a:rPr>
                        <a:t>RM</a:t>
                      </a:r>
                    </a:p>
                  </a:txBody>
                  <a:tcPr marL="60657" marR="60657" marT="30328" marB="30328" anchor="ctr"/>
                </a:tc>
                <a:tc>
                  <a:txBody>
                    <a:bodyPr/>
                    <a:lstStyle/>
                    <a:p>
                      <a:pPr algn="ctr"/>
                      <a:r>
                        <a:rPr lang="en-AU" sz="2000" b="1" dirty="0">
                          <a:latin typeface="Times New Roman" panose="02020603050405020304" pitchFamily="18" charset="0"/>
                          <a:cs typeface="Times New Roman" panose="02020603050405020304" pitchFamily="18" charset="0"/>
                        </a:rPr>
                        <a:t>TO</a:t>
                      </a:r>
                    </a:p>
                  </a:txBody>
                  <a:tcPr marL="60657" marR="60657" marT="30328" marB="30328" anchor="ctr"/>
                </a:tc>
                <a:extLst>
                  <a:ext uri="{0D108BD9-81ED-4DB2-BD59-A6C34878D82A}">
                    <a16:rowId xmlns:a16="http://schemas.microsoft.com/office/drawing/2014/main" val="10000"/>
                  </a:ext>
                </a:extLst>
              </a:tr>
              <a:tr h="568657">
                <a:tc>
                  <a:txBody>
                    <a:bodyPr/>
                    <a:lstStyle/>
                    <a:p>
                      <a:pPr algn="ctr"/>
                      <a:r>
                        <a:rPr lang="en-AU" sz="2000" b="1" dirty="0">
                          <a:latin typeface="Times New Roman" panose="02020603050405020304" pitchFamily="18" charset="0"/>
                          <a:cs typeface="Times New Roman" panose="02020603050405020304" pitchFamily="18" charset="0"/>
                        </a:rPr>
                        <a:t>BA</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0</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662</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877</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255</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412</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996</a:t>
                      </a:r>
                    </a:p>
                  </a:txBody>
                  <a:tcPr marL="60657" marR="60657" marT="30328" marB="30328" anchor="ctr"/>
                </a:tc>
                <a:extLst>
                  <a:ext uri="{0D108BD9-81ED-4DB2-BD59-A6C34878D82A}">
                    <a16:rowId xmlns:a16="http://schemas.microsoft.com/office/drawing/2014/main" val="10001"/>
                  </a:ext>
                </a:extLst>
              </a:tr>
              <a:tr h="568657">
                <a:tc>
                  <a:txBody>
                    <a:bodyPr/>
                    <a:lstStyle/>
                    <a:p>
                      <a:pPr algn="ctr"/>
                      <a:r>
                        <a:rPr lang="en-AU" sz="2000" b="1" dirty="0">
                          <a:latin typeface="Times New Roman" panose="02020603050405020304" pitchFamily="18" charset="0"/>
                          <a:cs typeface="Times New Roman" panose="02020603050405020304" pitchFamily="18" charset="0"/>
                        </a:rPr>
                        <a:t>FI</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662</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0</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295</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468</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268</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400</a:t>
                      </a:r>
                    </a:p>
                  </a:txBody>
                  <a:tcPr marL="60657" marR="60657" marT="30328" marB="30328" anchor="ctr"/>
                </a:tc>
                <a:extLst>
                  <a:ext uri="{0D108BD9-81ED-4DB2-BD59-A6C34878D82A}">
                    <a16:rowId xmlns:a16="http://schemas.microsoft.com/office/drawing/2014/main" val="10002"/>
                  </a:ext>
                </a:extLst>
              </a:tr>
              <a:tr h="568657">
                <a:tc>
                  <a:txBody>
                    <a:bodyPr/>
                    <a:lstStyle/>
                    <a:p>
                      <a:pPr algn="ctr"/>
                      <a:r>
                        <a:rPr lang="en-AU" sz="2000" b="1" dirty="0">
                          <a:latin typeface="Times New Roman" panose="02020603050405020304" pitchFamily="18" charset="0"/>
                          <a:cs typeface="Times New Roman" panose="02020603050405020304" pitchFamily="18" charset="0"/>
                        </a:rPr>
                        <a:t>MI</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877</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295</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0</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754</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564</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138</a:t>
                      </a:r>
                    </a:p>
                  </a:txBody>
                  <a:tcPr marL="60657" marR="60657" marT="30328" marB="30328" anchor="ctr"/>
                </a:tc>
                <a:extLst>
                  <a:ext uri="{0D108BD9-81ED-4DB2-BD59-A6C34878D82A}">
                    <a16:rowId xmlns:a16="http://schemas.microsoft.com/office/drawing/2014/main" val="10003"/>
                  </a:ext>
                </a:extLst>
              </a:tr>
              <a:tr h="568657">
                <a:tc>
                  <a:txBody>
                    <a:bodyPr/>
                    <a:lstStyle/>
                    <a:p>
                      <a:pPr algn="ctr"/>
                      <a:r>
                        <a:rPr lang="en-AU" sz="2000" b="1" dirty="0">
                          <a:latin typeface="Times New Roman" panose="02020603050405020304" pitchFamily="18" charset="0"/>
                          <a:cs typeface="Times New Roman" panose="02020603050405020304" pitchFamily="18" charset="0"/>
                        </a:rPr>
                        <a:t>NA</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255</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468</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754</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0</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219</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869</a:t>
                      </a:r>
                    </a:p>
                  </a:txBody>
                  <a:tcPr marL="60657" marR="60657" marT="30328" marB="30328" anchor="ctr"/>
                </a:tc>
                <a:extLst>
                  <a:ext uri="{0D108BD9-81ED-4DB2-BD59-A6C34878D82A}">
                    <a16:rowId xmlns:a16="http://schemas.microsoft.com/office/drawing/2014/main" val="10004"/>
                  </a:ext>
                </a:extLst>
              </a:tr>
              <a:tr h="568657">
                <a:tc>
                  <a:txBody>
                    <a:bodyPr/>
                    <a:lstStyle/>
                    <a:p>
                      <a:pPr algn="ctr"/>
                      <a:r>
                        <a:rPr lang="en-AU" sz="2000" b="1" dirty="0">
                          <a:latin typeface="Times New Roman" panose="02020603050405020304" pitchFamily="18" charset="0"/>
                          <a:cs typeface="Times New Roman" panose="02020603050405020304" pitchFamily="18" charset="0"/>
                        </a:rPr>
                        <a:t>RM</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412</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268</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564</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219</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0</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669</a:t>
                      </a:r>
                    </a:p>
                  </a:txBody>
                  <a:tcPr marL="60657" marR="60657" marT="30328" marB="30328" anchor="ctr"/>
                </a:tc>
                <a:extLst>
                  <a:ext uri="{0D108BD9-81ED-4DB2-BD59-A6C34878D82A}">
                    <a16:rowId xmlns:a16="http://schemas.microsoft.com/office/drawing/2014/main" val="10005"/>
                  </a:ext>
                </a:extLst>
              </a:tr>
              <a:tr h="568657">
                <a:tc>
                  <a:txBody>
                    <a:bodyPr/>
                    <a:lstStyle/>
                    <a:p>
                      <a:pPr algn="ctr"/>
                      <a:r>
                        <a:rPr lang="en-AU" sz="2000" b="1" dirty="0">
                          <a:latin typeface="Times New Roman" panose="02020603050405020304" pitchFamily="18" charset="0"/>
                          <a:cs typeface="Times New Roman" panose="02020603050405020304" pitchFamily="18" charset="0"/>
                        </a:rPr>
                        <a:t>TO</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996</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400</a:t>
                      </a:r>
                    </a:p>
                  </a:txBody>
                  <a:tcPr marL="60657" marR="60657" marT="30328" marB="30328" anchor="ctr"/>
                </a:tc>
                <a:tc>
                  <a:txBody>
                    <a:bodyPr/>
                    <a:lstStyle/>
                    <a:p>
                      <a:pPr algn="ctr"/>
                      <a:r>
                        <a:rPr lang="en-US" altLang="zh-CN" sz="2000" b="0" dirty="0">
                          <a:solidFill>
                            <a:srgbClr val="FF0000"/>
                          </a:solidFill>
                          <a:latin typeface="Times New Roman" panose="02020603050405020304" pitchFamily="18" charset="0"/>
                          <a:cs typeface="Times New Roman" panose="02020603050405020304" pitchFamily="18" charset="0"/>
                        </a:rPr>
                        <a:t>138</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869</a:t>
                      </a:r>
                    </a:p>
                  </a:txBody>
                  <a:tcPr marL="60657" marR="60657" marT="30328" marB="30328" anchor="ctr"/>
                </a:tc>
                <a:tc>
                  <a:txBody>
                    <a:bodyPr/>
                    <a:lstStyle/>
                    <a:p>
                      <a:pPr algn="ctr"/>
                      <a:r>
                        <a:rPr lang="en-US" altLang="zh-CN" sz="2000" b="0">
                          <a:latin typeface="Times New Roman" panose="02020603050405020304" pitchFamily="18" charset="0"/>
                          <a:cs typeface="Times New Roman" panose="02020603050405020304" pitchFamily="18" charset="0"/>
                        </a:rPr>
                        <a:t>669</a:t>
                      </a:r>
                    </a:p>
                  </a:txBody>
                  <a:tcPr marL="60657" marR="60657" marT="30328" marB="30328" anchor="ctr"/>
                </a:tc>
                <a:tc>
                  <a:txBody>
                    <a:bodyPr/>
                    <a:lstStyle/>
                    <a:p>
                      <a:pPr algn="ctr"/>
                      <a:r>
                        <a:rPr lang="en-US" altLang="zh-CN" sz="2000" b="0" dirty="0">
                          <a:latin typeface="Times New Roman" panose="02020603050405020304" pitchFamily="18" charset="0"/>
                          <a:cs typeface="Times New Roman" panose="02020603050405020304" pitchFamily="18" charset="0"/>
                        </a:rPr>
                        <a:t>0</a:t>
                      </a:r>
                    </a:p>
                  </a:txBody>
                  <a:tcPr marL="60657" marR="60657" marT="30328" marB="30328" anchor="ctr"/>
                </a:tc>
                <a:extLst>
                  <a:ext uri="{0D108BD9-81ED-4DB2-BD59-A6C34878D82A}">
                    <a16:rowId xmlns:a16="http://schemas.microsoft.com/office/drawing/2014/main" val="10006"/>
                  </a:ext>
                </a:extLst>
              </a:tr>
            </a:tbl>
          </a:graphicData>
        </a:graphic>
      </p:graphicFrame>
      <p:pic>
        <p:nvPicPr>
          <p:cNvPr id="9" name="Picture 2" descr="http://home.dei.polimi.it/matteucc/Clustering/tutorial_html/images/italia02.gif"/>
          <p:cNvPicPr>
            <a:picLocks noChangeAspect="1" noChangeArrowheads="1"/>
          </p:cNvPicPr>
          <p:nvPr/>
        </p:nvPicPr>
        <p:blipFill>
          <a:blip r:embed="rId2"/>
          <a:srcRect/>
          <a:stretch>
            <a:fillRect/>
          </a:stretch>
        </p:blipFill>
        <p:spPr bwMode="auto">
          <a:xfrm>
            <a:off x="5655310" y="1848474"/>
            <a:ext cx="2860040" cy="3294977"/>
          </a:xfrm>
          <a:prstGeom prst="rect">
            <a:avLst/>
          </a:prstGeom>
          <a:noFill/>
        </p:spPr>
      </p:pic>
    </p:spTree>
    <p:extLst>
      <p:ext uri="{BB962C8B-B14F-4D97-AF65-F5344CB8AC3E}">
        <p14:creationId xmlns:p14="http://schemas.microsoft.com/office/powerpoint/2010/main" val="2604295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367003844"/>
              </p:ext>
            </p:extLst>
          </p:nvPr>
        </p:nvGraphicFramePr>
        <p:xfrm>
          <a:off x="406393" y="863601"/>
          <a:ext cx="4648207" cy="2933699"/>
        </p:xfrm>
        <a:graphic>
          <a:graphicData uri="http://schemas.openxmlformats.org/drawingml/2006/table">
            <a:tbl>
              <a:tblPr>
                <a:tableStyleId>{D27102A9-8310-4765-A935-A1911B00CA55}</a:tableStyleId>
              </a:tblPr>
              <a:tblGrid>
                <a:gridCol w="929640">
                  <a:extLst>
                    <a:ext uri="{9D8B030D-6E8A-4147-A177-3AD203B41FA5}">
                      <a16:colId xmlns:a16="http://schemas.microsoft.com/office/drawing/2014/main" val="20000"/>
                    </a:ext>
                  </a:extLst>
                </a:gridCol>
                <a:gridCol w="677146">
                  <a:extLst>
                    <a:ext uri="{9D8B030D-6E8A-4147-A177-3AD203B41FA5}">
                      <a16:colId xmlns:a16="http://schemas.microsoft.com/office/drawing/2014/main" val="20001"/>
                    </a:ext>
                  </a:extLst>
                </a:gridCol>
                <a:gridCol w="760355">
                  <a:extLst>
                    <a:ext uri="{9D8B030D-6E8A-4147-A177-3AD203B41FA5}">
                      <a16:colId xmlns:a16="http://schemas.microsoft.com/office/drawing/2014/main" val="20002"/>
                    </a:ext>
                  </a:extLst>
                </a:gridCol>
                <a:gridCol w="928859">
                  <a:extLst>
                    <a:ext uri="{9D8B030D-6E8A-4147-A177-3AD203B41FA5}">
                      <a16:colId xmlns:a16="http://schemas.microsoft.com/office/drawing/2014/main" val="20003"/>
                    </a:ext>
                  </a:extLst>
                </a:gridCol>
                <a:gridCol w="591852">
                  <a:extLst>
                    <a:ext uri="{9D8B030D-6E8A-4147-A177-3AD203B41FA5}">
                      <a16:colId xmlns:a16="http://schemas.microsoft.com/office/drawing/2014/main" val="20004"/>
                    </a:ext>
                  </a:extLst>
                </a:gridCol>
                <a:gridCol w="760355">
                  <a:extLst>
                    <a:ext uri="{9D8B030D-6E8A-4147-A177-3AD203B41FA5}">
                      <a16:colId xmlns:a16="http://schemas.microsoft.com/office/drawing/2014/main" val="20005"/>
                    </a:ext>
                  </a:extLst>
                </a:gridCol>
              </a:tblGrid>
              <a:tr h="604870">
                <a:tc>
                  <a:txBody>
                    <a:bodyPr/>
                    <a:lstStyle/>
                    <a:p>
                      <a:pPr algn="ctr"/>
                      <a:r>
                        <a:rPr lang="zh-CN" altLang="en-US" sz="2000" dirty="0">
                          <a:latin typeface="Times New Roman" panose="02020603050405020304" pitchFamily="18" charset="0"/>
                          <a:cs typeface="Times New Roman" panose="02020603050405020304" pitchFamily="18" charset="0"/>
                        </a:rPr>
                        <a:t> </a:t>
                      </a:r>
                    </a:p>
                  </a:txBody>
                  <a:tcPr marL="56444" marR="56444" marT="28222" marB="28222" anchor="ctr"/>
                </a:tc>
                <a:tc>
                  <a:txBody>
                    <a:bodyPr/>
                    <a:lstStyle/>
                    <a:p>
                      <a:pPr algn="ctr"/>
                      <a:r>
                        <a:rPr lang="en-AU" sz="2000" b="1" dirty="0">
                          <a:latin typeface="Times New Roman" panose="02020603050405020304" pitchFamily="18" charset="0"/>
                          <a:cs typeface="Times New Roman" panose="02020603050405020304" pitchFamily="18" charset="0"/>
                        </a:rPr>
                        <a:t>BA</a:t>
                      </a:r>
                    </a:p>
                  </a:txBody>
                  <a:tcPr marL="56444" marR="56444" marT="28222" marB="28222" anchor="ctr"/>
                </a:tc>
                <a:tc>
                  <a:txBody>
                    <a:bodyPr/>
                    <a:lstStyle/>
                    <a:p>
                      <a:pPr algn="ctr"/>
                      <a:r>
                        <a:rPr lang="en-AU" sz="2000" b="1" dirty="0">
                          <a:latin typeface="Times New Roman" panose="02020603050405020304" pitchFamily="18" charset="0"/>
                          <a:cs typeface="Times New Roman" panose="02020603050405020304" pitchFamily="18" charset="0"/>
                        </a:rPr>
                        <a:t>FI</a:t>
                      </a:r>
                    </a:p>
                  </a:txBody>
                  <a:tcPr marL="56444" marR="56444" marT="28222" marB="28222" anchor="ctr"/>
                </a:tc>
                <a:tc>
                  <a:txBody>
                    <a:bodyPr/>
                    <a:lstStyle/>
                    <a:p>
                      <a:pPr algn="ctr"/>
                      <a:r>
                        <a:rPr lang="en-AU" sz="2000" b="1" dirty="0">
                          <a:latin typeface="Times New Roman" panose="02020603050405020304" pitchFamily="18" charset="0"/>
                          <a:cs typeface="Times New Roman" panose="02020603050405020304" pitchFamily="18" charset="0"/>
                        </a:rPr>
                        <a:t>MI/TO</a:t>
                      </a:r>
                    </a:p>
                  </a:txBody>
                  <a:tcPr marL="56444" marR="56444" marT="28222" marB="28222" anchor="ctr"/>
                </a:tc>
                <a:tc>
                  <a:txBody>
                    <a:bodyPr/>
                    <a:lstStyle/>
                    <a:p>
                      <a:pPr algn="ctr"/>
                      <a:r>
                        <a:rPr lang="en-AU" sz="2000" b="1" dirty="0">
                          <a:latin typeface="Times New Roman" panose="02020603050405020304" pitchFamily="18" charset="0"/>
                          <a:cs typeface="Times New Roman" panose="02020603050405020304" pitchFamily="18" charset="0"/>
                        </a:rPr>
                        <a:t>NA</a:t>
                      </a:r>
                    </a:p>
                  </a:txBody>
                  <a:tcPr marL="56444" marR="56444" marT="28222" marB="28222" anchor="ctr"/>
                </a:tc>
                <a:tc>
                  <a:txBody>
                    <a:bodyPr/>
                    <a:lstStyle/>
                    <a:p>
                      <a:pPr algn="ctr"/>
                      <a:r>
                        <a:rPr lang="en-AU" sz="2000" b="1" dirty="0">
                          <a:latin typeface="Times New Roman" panose="02020603050405020304" pitchFamily="18" charset="0"/>
                          <a:cs typeface="Times New Roman" panose="02020603050405020304" pitchFamily="18" charset="0"/>
                        </a:rPr>
                        <a:t>RM</a:t>
                      </a:r>
                    </a:p>
                  </a:txBody>
                  <a:tcPr marL="56444" marR="56444" marT="28222" marB="28222" anchor="ctr"/>
                </a:tc>
                <a:extLst>
                  <a:ext uri="{0D108BD9-81ED-4DB2-BD59-A6C34878D82A}">
                    <a16:rowId xmlns:a16="http://schemas.microsoft.com/office/drawing/2014/main" val="10000"/>
                  </a:ext>
                </a:extLst>
              </a:tr>
              <a:tr h="467952">
                <a:tc>
                  <a:txBody>
                    <a:bodyPr/>
                    <a:lstStyle/>
                    <a:p>
                      <a:pPr algn="ctr"/>
                      <a:r>
                        <a:rPr lang="en-AU" sz="2000" b="1" dirty="0">
                          <a:latin typeface="Times New Roman" panose="02020603050405020304" pitchFamily="18" charset="0"/>
                          <a:cs typeface="Times New Roman" panose="02020603050405020304" pitchFamily="18" charset="0"/>
                        </a:rPr>
                        <a:t>BA</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662</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877</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255</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412</a:t>
                      </a:r>
                    </a:p>
                  </a:txBody>
                  <a:tcPr marL="56444" marR="56444" marT="28222" marB="28222" anchor="ctr"/>
                </a:tc>
                <a:extLst>
                  <a:ext uri="{0D108BD9-81ED-4DB2-BD59-A6C34878D82A}">
                    <a16:rowId xmlns:a16="http://schemas.microsoft.com/office/drawing/2014/main" val="10001"/>
                  </a:ext>
                </a:extLst>
              </a:tr>
              <a:tr h="446978">
                <a:tc>
                  <a:txBody>
                    <a:bodyPr/>
                    <a:lstStyle/>
                    <a:p>
                      <a:pPr algn="ctr"/>
                      <a:r>
                        <a:rPr lang="en-AU" sz="2000" b="1" dirty="0">
                          <a:latin typeface="Times New Roman" panose="02020603050405020304" pitchFamily="18" charset="0"/>
                          <a:cs typeface="Times New Roman" panose="02020603050405020304" pitchFamily="18" charset="0"/>
                        </a:rPr>
                        <a:t>FI</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662</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295</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468</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268</a:t>
                      </a:r>
                    </a:p>
                  </a:txBody>
                  <a:tcPr marL="56444" marR="56444" marT="28222" marB="28222" anchor="ctr"/>
                </a:tc>
                <a:extLst>
                  <a:ext uri="{0D108BD9-81ED-4DB2-BD59-A6C34878D82A}">
                    <a16:rowId xmlns:a16="http://schemas.microsoft.com/office/drawing/2014/main" val="10002"/>
                  </a:ext>
                </a:extLst>
              </a:tr>
              <a:tr h="604870">
                <a:tc>
                  <a:txBody>
                    <a:bodyPr/>
                    <a:lstStyle/>
                    <a:p>
                      <a:pPr algn="ctr"/>
                      <a:r>
                        <a:rPr lang="en-AU" sz="2000" b="1" dirty="0">
                          <a:latin typeface="Times New Roman" panose="02020603050405020304" pitchFamily="18" charset="0"/>
                          <a:cs typeface="Times New Roman" panose="02020603050405020304" pitchFamily="18" charset="0"/>
                        </a:rPr>
                        <a:t>MI/TO</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877</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295</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754</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564</a:t>
                      </a:r>
                    </a:p>
                  </a:txBody>
                  <a:tcPr marL="56444" marR="56444" marT="28222" marB="28222" anchor="ctr"/>
                </a:tc>
                <a:extLst>
                  <a:ext uri="{0D108BD9-81ED-4DB2-BD59-A6C34878D82A}">
                    <a16:rowId xmlns:a16="http://schemas.microsoft.com/office/drawing/2014/main" val="10003"/>
                  </a:ext>
                </a:extLst>
              </a:tr>
              <a:tr h="362051">
                <a:tc>
                  <a:txBody>
                    <a:bodyPr/>
                    <a:lstStyle/>
                    <a:p>
                      <a:pPr algn="ctr"/>
                      <a:r>
                        <a:rPr lang="en-AU" sz="2000" b="1" dirty="0">
                          <a:latin typeface="Times New Roman" panose="02020603050405020304" pitchFamily="18" charset="0"/>
                          <a:cs typeface="Times New Roman" panose="02020603050405020304" pitchFamily="18" charset="0"/>
                        </a:rPr>
                        <a:t>NA</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255</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468</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754</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219</a:t>
                      </a:r>
                    </a:p>
                  </a:txBody>
                  <a:tcPr marL="56444" marR="56444" marT="28222" marB="28222" anchor="ctr"/>
                </a:tc>
                <a:extLst>
                  <a:ext uri="{0D108BD9-81ED-4DB2-BD59-A6C34878D82A}">
                    <a16:rowId xmlns:a16="http://schemas.microsoft.com/office/drawing/2014/main" val="10004"/>
                  </a:ext>
                </a:extLst>
              </a:tr>
              <a:tr h="446978">
                <a:tc>
                  <a:txBody>
                    <a:bodyPr/>
                    <a:lstStyle/>
                    <a:p>
                      <a:pPr algn="ctr"/>
                      <a:r>
                        <a:rPr lang="en-AU" sz="2000" b="1" dirty="0">
                          <a:latin typeface="Times New Roman" panose="02020603050405020304" pitchFamily="18" charset="0"/>
                          <a:cs typeface="Times New Roman" panose="02020603050405020304" pitchFamily="18" charset="0"/>
                        </a:rPr>
                        <a:t>RM</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412</a:t>
                      </a:r>
                    </a:p>
                  </a:txBody>
                  <a:tcPr marL="56444" marR="56444" marT="28222" marB="28222" anchor="ctr"/>
                </a:tc>
                <a:tc>
                  <a:txBody>
                    <a:bodyPr/>
                    <a:lstStyle/>
                    <a:p>
                      <a:pPr algn="ctr"/>
                      <a:r>
                        <a:rPr lang="en-US" altLang="zh-CN" sz="2000">
                          <a:latin typeface="Times New Roman" panose="02020603050405020304" pitchFamily="18" charset="0"/>
                          <a:cs typeface="Times New Roman" panose="02020603050405020304" pitchFamily="18" charset="0"/>
                        </a:rPr>
                        <a:t>268</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564</a:t>
                      </a:r>
                    </a:p>
                  </a:txBody>
                  <a:tcPr marL="56444" marR="56444" marT="28222" marB="28222" anchor="ctr"/>
                </a:tc>
                <a:tc>
                  <a:txBody>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219</a:t>
                      </a:r>
                    </a:p>
                  </a:txBody>
                  <a:tcPr marL="56444" marR="56444" marT="28222" marB="2822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6444" marR="56444" marT="28222" marB="28222" anchor="ct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37512357"/>
              </p:ext>
            </p:extLst>
          </p:nvPr>
        </p:nvGraphicFramePr>
        <p:xfrm>
          <a:off x="4140200" y="3943350"/>
          <a:ext cx="4635500" cy="2514599"/>
        </p:xfrm>
        <a:graphic>
          <a:graphicData uri="http://schemas.openxmlformats.org/drawingml/2006/table">
            <a:tbl>
              <a:tblPr>
                <a:tableStyleId>{D27102A9-8310-4765-A935-A1911B00CA55}</a:tableStyleId>
              </a:tblPr>
              <a:tblGrid>
                <a:gridCol w="1049547">
                  <a:extLst>
                    <a:ext uri="{9D8B030D-6E8A-4147-A177-3AD203B41FA5}">
                      <a16:colId xmlns:a16="http://schemas.microsoft.com/office/drawing/2014/main" val="20000"/>
                    </a:ext>
                  </a:extLst>
                </a:gridCol>
                <a:gridCol w="774927">
                  <a:extLst>
                    <a:ext uri="{9D8B030D-6E8A-4147-A177-3AD203B41FA5}">
                      <a16:colId xmlns:a16="http://schemas.microsoft.com/office/drawing/2014/main" val="20001"/>
                    </a:ext>
                  </a:extLst>
                </a:gridCol>
                <a:gridCol w="912237">
                  <a:extLst>
                    <a:ext uri="{9D8B030D-6E8A-4147-A177-3AD203B41FA5}">
                      <a16:colId xmlns:a16="http://schemas.microsoft.com/office/drawing/2014/main" val="20002"/>
                    </a:ext>
                  </a:extLst>
                </a:gridCol>
                <a:gridCol w="912237">
                  <a:extLst>
                    <a:ext uri="{9D8B030D-6E8A-4147-A177-3AD203B41FA5}">
                      <a16:colId xmlns:a16="http://schemas.microsoft.com/office/drawing/2014/main" val="20003"/>
                    </a:ext>
                  </a:extLst>
                </a:gridCol>
                <a:gridCol w="986552">
                  <a:extLst>
                    <a:ext uri="{9D8B030D-6E8A-4147-A177-3AD203B41FA5}">
                      <a16:colId xmlns:a16="http://schemas.microsoft.com/office/drawing/2014/main" val="20004"/>
                    </a:ext>
                  </a:extLst>
                </a:gridCol>
              </a:tblGrid>
              <a:tr h="522153">
                <a:tc>
                  <a:txBody>
                    <a:bodyPr/>
                    <a:lstStyle/>
                    <a:p>
                      <a:pPr algn="ctr"/>
                      <a:r>
                        <a:rPr lang="zh-CN" altLang="en-US" sz="2000" dirty="0">
                          <a:latin typeface="Times New Roman" panose="02020603050405020304" pitchFamily="18" charset="0"/>
                          <a:cs typeface="Times New Roman" panose="02020603050405020304" pitchFamily="18" charset="0"/>
                        </a:rPr>
                        <a:t> </a:t>
                      </a:r>
                    </a:p>
                  </a:txBody>
                  <a:tcPr marL="59765" marR="59765" marT="29882" marB="29882" anchor="ctr"/>
                </a:tc>
                <a:tc>
                  <a:txBody>
                    <a:bodyPr/>
                    <a:lstStyle/>
                    <a:p>
                      <a:pPr algn="ctr"/>
                      <a:r>
                        <a:rPr lang="en-AU" sz="2000" b="1" dirty="0">
                          <a:latin typeface="Times New Roman" panose="02020603050405020304" pitchFamily="18" charset="0"/>
                          <a:cs typeface="Times New Roman" panose="02020603050405020304" pitchFamily="18" charset="0"/>
                        </a:rPr>
                        <a:t>BA</a:t>
                      </a:r>
                    </a:p>
                  </a:txBody>
                  <a:tcPr marL="59765" marR="59765" marT="29882" marB="29882" anchor="ctr"/>
                </a:tc>
                <a:tc>
                  <a:txBody>
                    <a:bodyPr/>
                    <a:lstStyle/>
                    <a:p>
                      <a:pPr algn="ctr"/>
                      <a:r>
                        <a:rPr lang="en-AU" sz="2000" b="1" dirty="0">
                          <a:latin typeface="Times New Roman" panose="02020603050405020304" pitchFamily="18" charset="0"/>
                          <a:cs typeface="Times New Roman" panose="02020603050405020304" pitchFamily="18" charset="0"/>
                        </a:rPr>
                        <a:t>FI</a:t>
                      </a:r>
                    </a:p>
                  </a:txBody>
                  <a:tcPr marL="59765" marR="59765" marT="29882" marB="29882" anchor="ctr"/>
                </a:tc>
                <a:tc>
                  <a:txBody>
                    <a:bodyPr/>
                    <a:lstStyle/>
                    <a:p>
                      <a:pPr algn="ctr"/>
                      <a:r>
                        <a:rPr lang="en-AU" sz="2000" b="1" dirty="0">
                          <a:latin typeface="Times New Roman" panose="02020603050405020304" pitchFamily="18" charset="0"/>
                          <a:cs typeface="Times New Roman" panose="02020603050405020304" pitchFamily="18" charset="0"/>
                        </a:rPr>
                        <a:t>MI/TO</a:t>
                      </a:r>
                    </a:p>
                  </a:txBody>
                  <a:tcPr marL="59765" marR="59765" marT="29882" marB="29882" anchor="ctr"/>
                </a:tc>
                <a:tc>
                  <a:txBody>
                    <a:bodyPr/>
                    <a:lstStyle/>
                    <a:p>
                      <a:pPr algn="ctr"/>
                      <a:r>
                        <a:rPr lang="en-AU" sz="2000" b="1" dirty="0">
                          <a:latin typeface="Times New Roman" panose="02020603050405020304" pitchFamily="18" charset="0"/>
                          <a:cs typeface="Times New Roman" panose="02020603050405020304" pitchFamily="18" charset="0"/>
                        </a:rPr>
                        <a:t>NA/RM</a:t>
                      </a:r>
                    </a:p>
                  </a:txBody>
                  <a:tcPr marL="59765" marR="59765" marT="29882" marB="29882" anchor="ctr"/>
                </a:tc>
                <a:extLst>
                  <a:ext uri="{0D108BD9-81ED-4DB2-BD59-A6C34878D82A}">
                    <a16:rowId xmlns:a16="http://schemas.microsoft.com/office/drawing/2014/main" val="10000"/>
                  </a:ext>
                </a:extLst>
              </a:tr>
              <a:tr h="435399">
                <a:tc>
                  <a:txBody>
                    <a:bodyPr/>
                    <a:lstStyle/>
                    <a:p>
                      <a:pPr algn="ctr"/>
                      <a:r>
                        <a:rPr lang="en-AU" sz="2000" b="1" dirty="0">
                          <a:latin typeface="Times New Roman" panose="02020603050405020304" pitchFamily="18" charset="0"/>
                          <a:cs typeface="Times New Roman" panose="02020603050405020304" pitchFamily="18" charset="0"/>
                        </a:rPr>
                        <a:t>BA</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662</a:t>
                      </a:r>
                    </a:p>
                  </a:txBody>
                  <a:tcPr marL="59765" marR="59765" marT="29882" marB="29882" anchor="ctr"/>
                </a:tc>
                <a:tc>
                  <a:txBody>
                    <a:bodyPr/>
                    <a:lstStyle/>
                    <a:p>
                      <a:pPr algn="ctr"/>
                      <a:r>
                        <a:rPr lang="en-US" altLang="zh-CN" sz="2000">
                          <a:latin typeface="Times New Roman" panose="02020603050405020304" pitchFamily="18" charset="0"/>
                          <a:cs typeface="Times New Roman" panose="02020603050405020304" pitchFamily="18" charset="0"/>
                        </a:rPr>
                        <a:t>877</a:t>
                      </a:r>
                    </a:p>
                  </a:txBody>
                  <a:tcPr marL="59765" marR="59765" marT="29882" marB="29882" anchor="ctr"/>
                </a:tc>
                <a:tc>
                  <a:txBody>
                    <a:bodyPr/>
                    <a:lstStyle/>
                    <a:p>
                      <a:pPr algn="ctr"/>
                      <a:r>
                        <a:rPr lang="en-US" altLang="zh-CN" sz="2000">
                          <a:latin typeface="Times New Roman" panose="02020603050405020304" pitchFamily="18" charset="0"/>
                          <a:cs typeface="Times New Roman" panose="02020603050405020304" pitchFamily="18" charset="0"/>
                        </a:rPr>
                        <a:t>255</a:t>
                      </a:r>
                    </a:p>
                  </a:txBody>
                  <a:tcPr marL="59765" marR="59765" marT="29882" marB="29882" anchor="ctr"/>
                </a:tc>
                <a:extLst>
                  <a:ext uri="{0D108BD9-81ED-4DB2-BD59-A6C34878D82A}">
                    <a16:rowId xmlns:a16="http://schemas.microsoft.com/office/drawing/2014/main" val="10001"/>
                  </a:ext>
                </a:extLst>
              </a:tr>
              <a:tr h="515606">
                <a:tc>
                  <a:txBody>
                    <a:bodyPr/>
                    <a:lstStyle/>
                    <a:p>
                      <a:pPr algn="ctr"/>
                      <a:r>
                        <a:rPr lang="en-AU" sz="2000" b="1" dirty="0">
                          <a:latin typeface="Times New Roman" panose="02020603050405020304" pitchFamily="18" charset="0"/>
                          <a:cs typeface="Times New Roman" panose="02020603050405020304" pitchFamily="18" charset="0"/>
                        </a:rPr>
                        <a:t>FI</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662</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9765" marR="59765" marT="29882" marB="29882" anchor="ctr"/>
                </a:tc>
                <a:tc>
                  <a:txBody>
                    <a:bodyPr/>
                    <a:lstStyle/>
                    <a:p>
                      <a:pPr algn="ctr"/>
                      <a:r>
                        <a:rPr lang="en-US" altLang="zh-CN" sz="2000">
                          <a:latin typeface="Times New Roman" panose="02020603050405020304" pitchFamily="18" charset="0"/>
                          <a:cs typeface="Times New Roman" panose="02020603050405020304" pitchFamily="18" charset="0"/>
                        </a:rPr>
                        <a:t>295</a:t>
                      </a:r>
                    </a:p>
                  </a:txBody>
                  <a:tcPr marL="59765" marR="59765" marT="29882" marB="29882" anchor="ctr"/>
                </a:tc>
                <a:tc>
                  <a:txBody>
                    <a:bodyPr/>
                    <a:lstStyle/>
                    <a:p>
                      <a:pPr algn="ctr"/>
                      <a:r>
                        <a:rPr lang="en-US" altLang="zh-CN" sz="2000">
                          <a:latin typeface="Times New Roman" panose="02020603050405020304" pitchFamily="18" charset="0"/>
                          <a:cs typeface="Times New Roman" panose="02020603050405020304" pitchFamily="18" charset="0"/>
                        </a:rPr>
                        <a:t>268</a:t>
                      </a:r>
                    </a:p>
                  </a:txBody>
                  <a:tcPr marL="59765" marR="59765" marT="29882" marB="29882" anchor="ctr"/>
                </a:tc>
                <a:extLst>
                  <a:ext uri="{0D108BD9-81ED-4DB2-BD59-A6C34878D82A}">
                    <a16:rowId xmlns:a16="http://schemas.microsoft.com/office/drawing/2014/main" val="10002"/>
                  </a:ext>
                </a:extLst>
              </a:tr>
              <a:tr h="519288">
                <a:tc>
                  <a:txBody>
                    <a:bodyPr/>
                    <a:lstStyle/>
                    <a:p>
                      <a:pPr algn="ctr"/>
                      <a:r>
                        <a:rPr lang="en-AU" sz="2000" b="1" dirty="0">
                          <a:latin typeface="Times New Roman" panose="02020603050405020304" pitchFamily="18" charset="0"/>
                          <a:cs typeface="Times New Roman" panose="02020603050405020304" pitchFamily="18" charset="0"/>
                        </a:rPr>
                        <a:t>MI/TO</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877</a:t>
                      </a:r>
                    </a:p>
                  </a:txBody>
                  <a:tcPr marL="59765" marR="59765" marT="29882" marB="29882" anchor="ctr"/>
                </a:tc>
                <a:tc>
                  <a:txBody>
                    <a:bodyPr/>
                    <a:lstStyle/>
                    <a:p>
                      <a:pPr algn="ctr"/>
                      <a:r>
                        <a:rPr lang="en-US" altLang="zh-CN" sz="2000">
                          <a:latin typeface="Times New Roman" panose="02020603050405020304" pitchFamily="18" charset="0"/>
                          <a:cs typeface="Times New Roman" panose="02020603050405020304" pitchFamily="18" charset="0"/>
                        </a:rPr>
                        <a:t>295</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564</a:t>
                      </a:r>
                    </a:p>
                  </a:txBody>
                  <a:tcPr marL="59765" marR="59765" marT="29882" marB="29882" anchor="ctr"/>
                </a:tc>
                <a:extLst>
                  <a:ext uri="{0D108BD9-81ED-4DB2-BD59-A6C34878D82A}">
                    <a16:rowId xmlns:a16="http://schemas.microsoft.com/office/drawing/2014/main" val="10003"/>
                  </a:ext>
                </a:extLst>
              </a:tr>
              <a:tr h="522153">
                <a:tc>
                  <a:txBody>
                    <a:bodyPr/>
                    <a:lstStyle/>
                    <a:p>
                      <a:pPr algn="ctr"/>
                      <a:r>
                        <a:rPr lang="en-AU" sz="2000" b="1" dirty="0">
                          <a:latin typeface="Times New Roman" panose="02020603050405020304" pitchFamily="18" charset="0"/>
                          <a:cs typeface="Times New Roman" panose="02020603050405020304" pitchFamily="18" charset="0"/>
                        </a:rPr>
                        <a:t>NA/RM</a:t>
                      </a:r>
                    </a:p>
                  </a:txBody>
                  <a:tcPr marL="59765" marR="59765" marT="29882" marB="29882" anchor="ctr"/>
                </a:tc>
                <a:tc>
                  <a:txBody>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255</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268</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564</a:t>
                      </a:r>
                    </a:p>
                  </a:txBody>
                  <a:tcPr marL="59765" marR="59765" marT="29882" marB="29882"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59765" marR="59765" marT="29882" marB="29882" anchor="ctr"/>
                </a:tc>
                <a:extLst>
                  <a:ext uri="{0D108BD9-81ED-4DB2-BD59-A6C34878D82A}">
                    <a16:rowId xmlns:a16="http://schemas.microsoft.com/office/drawing/2014/main" val="10004"/>
                  </a:ext>
                </a:extLst>
              </a:tr>
            </a:tbl>
          </a:graphicData>
        </a:graphic>
      </p:graphicFrame>
      <p:sp>
        <p:nvSpPr>
          <p:cNvPr id="11" name="上弧形箭头 10"/>
          <p:cNvSpPr/>
          <p:nvPr/>
        </p:nvSpPr>
        <p:spPr>
          <a:xfrm rot="2661896">
            <a:off x="4819376" y="2937995"/>
            <a:ext cx="1461052" cy="576771"/>
          </a:xfrm>
          <a:prstGeom prst="curvedDownArrow">
            <a:avLst>
              <a:gd name="adj1" fmla="val 25000"/>
              <a:gd name="adj2" fmla="val 50000"/>
              <a:gd name="adj3" fmla="val 27788"/>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方法</a:t>
            </a: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案例 </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4162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35</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graphicFrame>
        <p:nvGraphicFramePr>
          <p:cNvPr id="7" name="表格 6"/>
          <p:cNvGraphicFramePr>
            <a:graphicFrameLocks noGrp="1"/>
          </p:cNvGraphicFramePr>
          <p:nvPr>
            <p:extLst>
              <p:ext uri="{D42A27DB-BD31-4B8C-83A1-F6EECF244321}">
                <p14:modId xmlns:p14="http://schemas.microsoft.com/office/powerpoint/2010/main" val="3742581473"/>
              </p:ext>
            </p:extLst>
          </p:nvPr>
        </p:nvGraphicFramePr>
        <p:xfrm>
          <a:off x="342900" y="1295401"/>
          <a:ext cx="5295900" cy="1831109"/>
        </p:xfrm>
        <a:graphic>
          <a:graphicData uri="http://schemas.openxmlformats.org/drawingml/2006/table">
            <a:tbl>
              <a:tblPr>
                <a:tableStyleId>{D27102A9-8310-4765-A935-A1911B00CA55}</a:tableStyleId>
              </a:tblPr>
              <a:tblGrid>
                <a:gridCol w="1537519">
                  <a:extLst>
                    <a:ext uri="{9D8B030D-6E8A-4147-A177-3AD203B41FA5}">
                      <a16:colId xmlns:a16="http://schemas.microsoft.com/office/drawing/2014/main" val="20000"/>
                    </a:ext>
                  </a:extLst>
                </a:gridCol>
                <a:gridCol w="1622937">
                  <a:extLst>
                    <a:ext uri="{9D8B030D-6E8A-4147-A177-3AD203B41FA5}">
                      <a16:colId xmlns:a16="http://schemas.microsoft.com/office/drawing/2014/main" val="20001"/>
                    </a:ext>
                  </a:extLst>
                </a:gridCol>
                <a:gridCol w="1076264">
                  <a:extLst>
                    <a:ext uri="{9D8B030D-6E8A-4147-A177-3AD203B41FA5}">
                      <a16:colId xmlns:a16="http://schemas.microsoft.com/office/drawing/2014/main" val="20002"/>
                    </a:ext>
                  </a:extLst>
                </a:gridCol>
                <a:gridCol w="1059180">
                  <a:extLst>
                    <a:ext uri="{9D8B030D-6E8A-4147-A177-3AD203B41FA5}">
                      <a16:colId xmlns:a16="http://schemas.microsoft.com/office/drawing/2014/main" val="20003"/>
                    </a:ext>
                  </a:extLst>
                </a:gridCol>
              </a:tblGrid>
              <a:tr h="507072">
                <a:tc>
                  <a:txBody>
                    <a:bodyPr/>
                    <a:lstStyle/>
                    <a:p>
                      <a:pPr algn="ctr"/>
                      <a:r>
                        <a:rPr lang="zh-CN" altLang="en-US" sz="2000" dirty="0">
                          <a:latin typeface="Times New Roman" panose="02020603050405020304" pitchFamily="18" charset="0"/>
                          <a:cs typeface="Times New Roman" panose="02020603050405020304" pitchFamily="18" charset="0"/>
                        </a:rPr>
                        <a:t> </a:t>
                      </a:r>
                    </a:p>
                  </a:txBody>
                  <a:tcPr marL="73891" marR="73891" marT="36945" marB="36945" anchor="ctr"/>
                </a:tc>
                <a:tc>
                  <a:txBody>
                    <a:bodyPr/>
                    <a:lstStyle/>
                    <a:p>
                      <a:pPr algn="ctr"/>
                      <a:r>
                        <a:rPr lang="en-AU" sz="2000" b="1" dirty="0">
                          <a:latin typeface="Times New Roman" panose="02020603050405020304" pitchFamily="18" charset="0"/>
                          <a:cs typeface="Times New Roman" panose="02020603050405020304" pitchFamily="18" charset="0"/>
                        </a:rPr>
                        <a:t>BA/NA/RM</a:t>
                      </a:r>
                    </a:p>
                  </a:txBody>
                  <a:tcPr marL="73891" marR="73891" marT="36945" marB="36945" anchor="ctr"/>
                </a:tc>
                <a:tc>
                  <a:txBody>
                    <a:bodyPr/>
                    <a:lstStyle/>
                    <a:p>
                      <a:pPr algn="ctr"/>
                      <a:r>
                        <a:rPr lang="en-AU" sz="2000" b="1" dirty="0">
                          <a:latin typeface="Times New Roman" panose="02020603050405020304" pitchFamily="18" charset="0"/>
                          <a:cs typeface="Times New Roman" panose="02020603050405020304" pitchFamily="18" charset="0"/>
                        </a:rPr>
                        <a:t>FI</a:t>
                      </a:r>
                    </a:p>
                  </a:txBody>
                  <a:tcPr marL="73891" marR="73891" marT="36945" marB="36945" anchor="ctr"/>
                </a:tc>
                <a:tc>
                  <a:txBody>
                    <a:bodyPr/>
                    <a:lstStyle/>
                    <a:p>
                      <a:pPr algn="ctr"/>
                      <a:r>
                        <a:rPr lang="en-AU" sz="2000" b="1" dirty="0">
                          <a:latin typeface="Times New Roman" panose="02020603050405020304" pitchFamily="18" charset="0"/>
                          <a:cs typeface="Times New Roman" panose="02020603050405020304" pitchFamily="18" charset="0"/>
                        </a:rPr>
                        <a:t>MI/TO</a:t>
                      </a:r>
                    </a:p>
                  </a:txBody>
                  <a:tcPr marL="73891" marR="73891" marT="36945" marB="36945" anchor="ctr"/>
                </a:tc>
                <a:extLst>
                  <a:ext uri="{0D108BD9-81ED-4DB2-BD59-A6C34878D82A}">
                    <a16:rowId xmlns:a16="http://schemas.microsoft.com/office/drawing/2014/main" val="10000"/>
                  </a:ext>
                </a:extLst>
              </a:tr>
              <a:tr h="483527">
                <a:tc>
                  <a:txBody>
                    <a:bodyPr/>
                    <a:lstStyle/>
                    <a:p>
                      <a:pPr algn="ctr"/>
                      <a:r>
                        <a:rPr lang="en-AU" sz="2000" b="1" dirty="0">
                          <a:latin typeface="Times New Roman" panose="02020603050405020304" pitchFamily="18" charset="0"/>
                          <a:cs typeface="Times New Roman" panose="02020603050405020304" pitchFamily="18" charset="0"/>
                        </a:rPr>
                        <a:t>BA/NA/RM</a:t>
                      </a:r>
                    </a:p>
                  </a:txBody>
                  <a:tcPr marL="73891" marR="73891" marT="36945" marB="36945" anchor="ctr"/>
                </a:tc>
                <a:tc>
                  <a:txBody>
                    <a:bodyPr/>
                    <a:lstStyle/>
                    <a:p>
                      <a:pPr algn="ctr"/>
                      <a:r>
                        <a:rPr lang="en-US" altLang="zh-CN" sz="2000">
                          <a:latin typeface="Times New Roman" panose="02020603050405020304" pitchFamily="18" charset="0"/>
                          <a:cs typeface="Times New Roman" panose="02020603050405020304" pitchFamily="18" charset="0"/>
                        </a:rPr>
                        <a:t>0</a:t>
                      </a:r>
                    </a:p>
                  </a:txBody>
                  <a:tcPr marL="73891" marR="73891" marT="36945" marB="36945" anchor="ctr"/>
                </a:tc>
                <a:tc>
                  <a:txBody>
                    <a:bodyPr/>
                    <a:lstStyle/>
                    <a:p>
                      <a:pPr algn="ctr"/>
                      <a:r>
                        <a:rPr lang="en-US" altLang="zh-CN" sz="2000">
                          <a:latin typeface="Times New Roman" panose="02020603050405020304" pitchFamily="18" charset="0"/>
                          <a:cs typeface="Times New Roman" panose="02020603050405020304" pitchFamily="18" charset="0"/>
                        </a:rPr>
                        <a:t>268</a:t>
                      </a:r>
                    </a:p>
                  </a:txBody>
                  <a:tcPr marL="73891" marR="73891" marT="36945" marB="36945" anchor="ctr"/>
                </a:tc>
                <a:tc>
                  <a:txBody>
                    <a:bodyPr/>
                    <a:lstStyle/>
                    <a:p>
                      <a:pPr algn="ctr"/>
                      <a:r>
                        <a:rPr lang="en-US" altLang="zh-CN" sz="2000">
                          <a:latin typeface="Times New Roman" panose="02020603050405020304" pitchFamily="18" charset="0"/>
                          <a:cs typeface="Times New Roman" panose="02020603050405020304" pitchFamily="18" charset="0"/>
                        </a:rPr>
                        <a:t>564</a:t>
                      </a:r>
                    </a:p>
                  </a:txBody>
                  <a:tcPr marL="73891" marR="73891" marT="36945" marB="36945" anchor="ctr"/>
                </a:tc>
                <a:extLst>
                  <a:ext uri="{0D108BD9-81ED-4DB2-BD59-A6C34878D82A}">
                    <a16:rowId xmlns:a16="http://schemas.microsoft.com/office/drawing/2014/main" val="10001"/>
                  </a:ext>
                </a:extLst>
              </a:tr>
              <a:tr h="381000">
                <a:tc>
                  <a:txBody>
                    <a:bodyPr/>
                    <a:lstStyle/>
                    <a:p>
                      <a:pPr algn="ctr"/>
                      <a:r>
                        <a:rPr lang="en-AU" sz="2000" b="1" dirty="0">
                          <a:latin typeface="Times New Roman" panose="02020603050405020304" pitchFamily="18" charset="0"/>
                          <a:cs typeface="Times New Roman" panose="02020603050405020304" pitchFamily="18" charset="0"/>
                        </a:rPr>
                        <a:t>FI</a:t>
                      </a:r>
                    </a:p>
                  </a:txBody>
                  <a:tcPr marL="73891" marR="73891" marT="36945" marB="36945" anchor="ctr"/>
                </a:tc>
                <a:tc>
                  <a:txBody>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268</a:t>
                      </a:r>
                    </a:p>
                  </a:txBody>
                  <a:tcPr marL="73891" marR="73891" marT="36945" marB="36945" anchor="ctr"/>
                </a:tc>
                <a:tc>
                  <a:txBody>
                    <a:bodyPr/>
                    <a:lstStyle/>
                    <a:p>
                      <a:pPr algn="ctr"/>
                      <a:r>
                        <a:rPr lang="en-US" altLang="zh-CN" sz="2000">
                          <a:latin typeface="Times New Roman" panose="02020603050405020304" pitchFamily="18" charset="0"/>
                          <a:cs typeface="Times New Roman" panose="02020603050405020304" pitchFamily="18" charset="0"/>
                        </a:rPr>
                        <a:t>0</a:t>
                      </a:r>
                    </a:p>
                  </a:txBody>
                  <a:tcPr marL="73891" marR="73891" marT="36945" marB="36945" anchor="ctr"/>
                </a:tc>
                <a:tc>
                  <a:txBody>
                    <a:bodyPr/>
                    <a:lstStyle/>
                    <a:p>
                      <a:pPr algn="ctr"/>
                      <a:r>
                        <a:rPr lang="en-US" altLang="zh-CN" sz="2000">
                          <a:latin typeface="Times New Roman" panose="02020603050405020304" pitchFamily="18" charset="0"/>
                          <a:cs typeface="Times New Roman" panose="02020603050405020304" pitchFamily="18" charset="0"/>
                        </a:rPr>
                        <a:t>295</a:t>
                      </a:r>
                    </a:p>
                  </a:txBody>
                  <a:tcPr marL="73891" marR="73891" marT="36945" marB="36945" anchor="ctr"/>
                </a:tc>
                <a:extLst>
                  <a:ext uri="{0D108BD9-81ED-4DB2-BD59-A6C34878D82A}">
                    <a16:rowId xmlns:a16="http://schemas.microsoft.com/office/drawing/2014/main" val="10002"/>
                  </a:ext>
                </a:extLst>
              </a:tr>
              <a:tr h="459510">
                <a:tc>
                  <a:txBody>
                    <a:bodyPr/>
                    <a:lstStyle/>
                    <a:p>
                      <a:pPr algn="ctr"/>
                      <a:r>
                        <a:rPr lang="en-AU" sz="2000" b="1" dirty="0">
                          <a:latin typeface="Times New Roman" panose="02020603050405020304" pitchFamily="18" charset="0"/>
                          <a:cs typeface="Times New Roman" panose="02020603050405020304" pitchFamily="18" charset="0"/>
                        </a:rPr>
                        <a:t>MI/TO</a:t>
                      </a:r>
                    </a:p>
                  </a:txBody>
                  <a:tcPr marL="73891" marR="73891" marT="36945" marB="36945" anchor="ctr"/>
                </a:tc>
                <a:tc>
                  <a:txBody>
                    <a:bodyPr/>
                    <a:lstStyle/>
                    <a:p>
                      <a:pPr algn="ctr"/>
                      <a:r>
                        <a:rPr lang="en-US" altLang="zh-CN" sz="2000" dirty="0">
                          <a:latin typeface="Times New Roman" panose="02020603050405020304" pitchFamily="18" charset="0"/>
                          <a:cs typeface="Times New Roman" panose="02020603050405020304" pitchFamily="18" charset="0"/>
                        </a:rPr>
                        <a:t>564</a:t>
                      </a:r>
                    </a:p>
                  </a:txBody>
                  <a:tcPr marL="73891" marR="73891" marT="36945" marB="36945" anchor="ctr"/>
                </a:tc>
                <a:tc>
                  <a:txBody>
                    <a:bodyPr/>
                    <a:lstStyle/>
                    <a:p>
                      <a:pPr algn="ctr"/>
                      <a:r>
                        <a:rPr lang="en-US" altLang="zh-CN" sz="2000">
                          <a:latin typeface="Times New Roman" panose="02020603050405020304" pitchFamily="18" charset="0"/>
                          <a:cs typeface="Times New Roman" panose="02020603050405020304" pitchFamily="18" charset="0"/>
                        </a:rPr>
                        <a:t>295</a:t>
                      </a:r>
                    </a:p>
                  </a:txBody>
                  <a:tcPr marL="73891" marR="73891" marT="36945" marB="36945"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marL="73891" marR="73891" marT="36945" marB="36945" anchor="ct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135756020"/>
              </p:ext>
            </p:extLst>
          </p:nvPr>
        </p:nvGraphicFramePr>
        <p:xfrm>
          <a:off x="533400" y="4419600"/>
          <a:ext cx="5334000" cy="1415990"/>
        </p:xfrm>
        <a:graphic>
          <a:graphicData uri="http://schemas.openxmlformats.org/drawingml/2006/table">
            <a:tbl>
              <a:tblPr>
                <a:tableStyleId>{D27102A9-8310-4765-A935-A1911B00CA55}</a:tableStyleId>
              </a:tblPr>
              <a:tblGrid>
                <a:gridCol w="1916907">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1416843">
                  <a:extLst>
                    <a:ext uri="{9D8B030D-6E8A-4147-A177-3AD203B41FA5}">
                      <a16:colId xmlns:a16="http://schemas.microsoft.com/office/drawing/2014/main" val="20002"/>
                    </a:ext>
                  </a:extLst>
                </a:gridCol>
              </a:tblGrid>
              <a:tr h="509875">
                <a:tc>
                  <a:txBody>
                    <a:bodyPr/>
                    <a:lstStyle/>
                    <a:p>
                      <a:pPr algn="ctr"/>
                      <a:r>
                        <a:rPr lang="zh-CN" altLang="en-US" sz="2000" dirty="0">
                          <a:latin typeface="Times New Roman" panose="02020603050405020304" pitchFamily="18" charset="0"/>
                          <a:cs typeface="Times New Roman" panose="02020603050405020304" pitchFamily="18" charset="0"/>
                        </a:rPr>
                        <a:t> </a:t>
                      </a:r>
                    </a:p>
                  </a:txBody>
                  <a:tcPr anchor="ctr"/>
                </a:tc>
                <a:tc>
                  <a:txBody>
                    <a:bodyPr/>
                    <a:lstStyle/>
                    <a:p>
                      <a:pPr algn="ctr"/>
                      <a:r>
                        <a:rPr lang="en-AU" sz="2000" b="1" dirty="0">
                          <a:latin typeface="Times New Roman" panose="02020603050405020304" pitchFamily="18" charset="0"/>
                          <a:cs typeface="Times New Roman" panose="02020603050405020304" pitchFamily="18" charset="0"/>
                        </a:rPr>
                        <a:t>BA/FI/NA/RM</a:t>
                      </a:r>
                    </a:p>
                  </a:txBody>
                  <a:tcPr anchor="ctr"/>
                </a:tc>
                <a:tc>
                  <a:txBody>
                    <a:bodyPr/>
                    <a:lstStyle/>
                    <a:p>
                      <a:pPr algn="ctr"/>
                      <a:r>
                        <a:rPr lang="en-AU" sz="2000" b="1" dirty="0">
                          <a:latin typeface="Times New Roman" panose="02020603050405020304" pitchFamily="18" charset="0"/>
                          <a:cs typeface="Times New Roman" panose="02020603050405020304" pitchFamily="18" charset="0"/>
                        </a:rPr>
                        <a:t>MI/TO</a:t>
                      </a:r>
                    </a:p>
                  </a:txBody>
                  <a:tcPr anchor="ctr"/>
                </a:tc>
                <a:extLst>
                  <a:ext uri="{0D108BD9-81ED-4DB2-BD59-A6C34878D82A}">
                    <a16:rowId xmlns:a16="http://schemas.microsoft.com/office/drawing/2014/main" val="10000"/>
                  </a:ext>
                </a:extLst>
              </a:tr>
              <a:tr h="509875">
                <a:tc>
                  <a:txBody>
                    <a:bodyPr/>
                    <a:lstStyle/>
                    <a:p>
                      <a:pPr algn="ctr"/>
                      <a:r>
                        <a:rPr lang="en-AU" sz="2000" b="1">
                          <a:latin typeface="Times New Roman" panose="02020603050405020304" pitchFamily="18" charset="0"/>
                          <a:cs typeface="Times New Roman" panose="02020603050405020304" pitchFamily="18" charset="0"/>
                        </a:rPr>
                        <a:t>BA/FI/NA/RM</a:t>
                      </a:r>
                    </a:p>
                  </a:txBody>
                  <a:tcPr anchor="ctr"/>
                </a:tc>
                <a:tc>
                  <a:txBody>
                    <a:bodyPr/>
                    <a:lstStyle/>
                    <a:p>
                      <a:pPr algn="ctr"/>
                      <a:r>
                        <a:rPr lang="en-US" altLang="zh-CN" sz="2000">
                          <a:latin typeface="Times New Roman" panose="02020603050405020304" pitchFamily="18" charset="0"/>
                          <a:cs typeface="Times New Roman" panose="02020603050405020304" pitchFamily="18" charset="0"/>
                        </a:rPr>
                        <a:t>0</a:t>
                      </a:r>
                    </a:p>
                  </a:txBody>
                  <a:tcPr anchor="ctr"/>
                </a:tc>
                <a:tc>
                  <a:txBody>
                    <a:bodyPr/>
                    <a:lstStyle/>
                    <a:p>
                      <a:pPr algn="ctr"/>
                      <a:r>
                        <a:rPr lang="en-US" altLang="zh-CN" sz="2000" dirty="0">
                          <a:latin typeface="Times New Roman" panose="02020603050405020304" pitchFamily="18" charset="0"/>
                          <a:cs typeface="Times New Roman" panose="02020603050405020304" pitchFamily="18" charset="0"/>
                        </a:rPr>
                        <a:t>295</a:t>
                      </a:r>
                    </a:p>
                  </a:txBody>
                  <a:tcPr anchor="ctr"/>
                </a:tc>
                <a:extLst>
                  <a:ext uri="{0D108BD9-81ED-4DB2-BD59-A6C34878D82A}">
                    <a16:rowId xmlns:a16="http://schemas.microsoft.com/office/drawing/2014/main" val="10001"/>
                  </a:ext>
                </a:extLst>
              </a:tr>
              <a:tr h="351849">
                <a:tc>
                  <a:txBody>
                    <a:bodyPr/>
                    <a:lstStyle/>
                    <a:p>
                      <a:pPr algn="ctr"/>
                      <a:r>
                        <a:rPr lang="en-AU" sz="2000" b="1" dirty="0">
                          <a:latin typeface="Times New Roman" panose="02020603050405020304" pitchFamily="18" charset="0"/>
                          <a:cs typeface="Times New Roman" panose="02020603050405020304" pitchFamily="18" charset="0"/>
                        </a:rPr>
                        <a:t>MI/TO</a:t>
                      </a:r>
                    </a:p>
                  </a:txBody>
                  <a:tcPr anchor="ctr"/>
                </a:tc>
                <a:tc>
                  <a:txBody>
                    <a:bodyPr/>
                    <a:lstStyle/>
                    <a:p>
                      <a:pPr algn="ctr"/>
                      <a:r>
                        <a:rPr lang="en-US" altLang="zh-CN" sz="2000">
                          <a:latin typeface="Times New Roman" panose="02020603050405020304" pitchFamily="18" charset="0"/>
                          <a:cs typeface="Times New Roman" panose="02020603050405020304" pitchFamily="18" charset="0"/>
                        </a:rPr>
                        <a:t>295</a:t>
                      </a:r>
                    </a:p>
                  </a:txBody>
                  <a:tcPr anchor="ctr"/>
                </a:tc>
                <a:tc>
                  <a:txBody>
                    <a:bodyPr/>
                    <a:lstStyle/>
                    <a:p>
                      <a:pPr algn="ctr"/>
                      <a:r>
                        <a:rPr lang="en-US" altLang="zh-CN" sz="2000" dirty="0">
                          <a:latin typeface="Times New Roman" panose="02020603050405020304" pitchFamily="18" charset="0"/>
                          <a:cs typeface="Times New Roman" panose="02020603050405020304" pitchFamily="18" charset="0"/>
                        </a:rPr>
                        <a:t>0</a:t>
                      </a:r>
                    </a:p>
                  </a:txBody>
                  <a:tcPr anchor="ctr"/>
                </a:tc>
                <a:extLst>
                  <a:ext uri="{0D108BD9-81ED-4DB2-BD59-A6C34878D82A}">
                    <a16:rowId xmlns:a16="http://schemas.microsoft.com/office/drawing/2014/main" val="10002"/>
                  </a:ext>
                </a:extLst>
              </a:tr>
            </a:tbl>
          </a:graphicData>
        </a:graphic>
      </p:graphicFrame>
      <p:pic>
        <p:nvPicPr>
          <p:cNvPr id="9" name="Picture 2" descr="http://home.dei.polimi.it/matteucc/Clustering/tutorial_html/images/image057.gif"/>
          <p:cNvPicPr>
            <a:picLocks noChangeAspect="1" noChangeArrowheads="1"/>
          </p:cNvPicPr>
          <p:nvPr/>
        </p:nvPicPr>
        <p:blipFill>
          <a:blip r:embed="rId2"/>
          <a:srcRect/>
          <a:stretch>
            <a:fillRect/>
          </a:stretch>
        </p:blipFill>
        <p:spPr bwMode="auto">
          <a:xfrm>
            <a:off x="5867400" y="2514600"/>
            <a:ext cx="2857500" cy="1905000"/>
          </a:xfrm>
          <a:prstGeom prst="rect">
            <a:avLst/>
          </a:prstGeom>
          <a:noFill/>
        </p:spPr>
      </p:pic>
      <p:sp>
        <p:nvSpPr>
          <p:cNvPr id="10" name="下箭头 9"/>
          <p:cNvSpPr/>
          <p:nvPr/>
        </p:nvSpPr>
        <p:spPr>
          <a:xfrm>
            <a:off x="2971800" y="3352800"/>
            <a:ext cx="228600" cy="838200"/>
          </a:xfrm>
          <a:prstGeom prst="down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层次</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聚类</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方法</a:t>
            </a:r>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案例 </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705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36</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7" name="矩形 6"/>
          <p:cNvSpPr/>
          <p:nvPr/>
        </p:nvSpPr>
        <p:spPr>
          <a:xfrm>
            <a:off x="381000" y="796836"/>
            <a:ext cx="8382000" cy="3194721"/>
          </a:xfrm>
          <a:prstGeom prst="rect">
            <a:avLst/>
          </a:prstGeom>
        </p:spPr>
        <p:txBody>
          <a:bodyPr wrap="square">
            <a:spAutoFit/>
          </a:bodyPr>
          <a:lstStyle/>
          <a:p>
            <a:pPr indent="457200" algn="just">
              <a:lnSpc>
                <a:spcPct val="120000"/>
              </a:lnSpc>
            </a:pPr>
            <a:r>
              <a:rPr lang="zh-CN" altLang="en-US" sz="2400" b="1" dirty="0" smtClean="0">
                <a:latin typeface="楷体" panose="02010609060101010101" pitchFamily="49" charset="-122"/>
                <a:ea typeface="楷体" panose="02010609060101010101" pitchFamily="49" charset="-122"/>
              </a:rPr>
              <a:t>由于</a:t>
            </a:r>
            <a:r>
              <a:rPr lang="zh-CN" altLang="en-US" sz="2400" b="1" dirty="0">
                <a:latin typeface="楷体" panose="02010609060101010101" pitchFamily="49" charset="-122"/>
                <a:ea typeface="楷体" panose="02010609060101010101" pitchFamily="49" charset="-122"/>
              </a:rPr>
              <a:t>划分式</a:t>
            </a:r>
            <a:r>
              <a:rPr lang="zh-CN" altLang="en-US" sz="2400" b="1" dirty="0" smtClean="0">
                <a:latin typeface="楷体" panose="02010609060101010101" pitchFamily="49" charset="-122"/>
                <a:ea typeface="楷体" panose="02010609060101010101" pitchFamily="49" charset="-122"/>
              </a:rPr>
              <a:t>聚类和</a:t>
            </a:r>
            <a:r>
              <a:rPr lang="zh-CN" altLang="en-US" sz="2400" b="1" dirty="0">
                <a:latin typeface="楷体" panose="02010609060101010101" pitchFamily="49" charset="-122"/>
                <a:ea typeface="楷体" panose="02010609060101010101" pitchFamily="49" charset="-122"/>
              </a:rPr>
              <a:t>层次聚类算法</a:t>
            </a:r>
            <a:r>
              <a:rPr lang="zh-CN" altLang="en-US" sz="2400" b="1" dirty="0" smtClean="0">
                <a:latin typeface="楷体" panose="02010609060101010101" pitchFamily="49" charset="-122"/>
                <a:ea typeface="楷体" panose="02010609060101010101" pitchFamily="49" charset="-122"/>
              </a:rPr>
              <a:t>算</a:t>
            </a:r>
            <a:r>
              <a:rPr lang="zh-CN" altLang="en-US" sz="2400" b="1" dirty="0">
                <a:latin typeface="楷体" panose="02010609060101010101" pitchFamily="49" charset="-122"/>
                <a:ea typeface="楷体" panose="02010609060101010101" pitchFamily="49" charset="-122"/>
              </a:rPr>
              <a:t>往往</a:t>
            </a:r>
            <a:r>
              <a:rPr lang="zh-CN" altLang="en-US" sz="2400" b="1" dirty="0">
                <a:solidFill>
                  <a:srgbClr val="0000FF"/>
                </a:solidFill>
                <a:latin typeface="楷体" panose="02010609060101010101" pitchFamily="49" charset="-122"/>
                <a:ea typeface="楷体" panose="02010609060101010101" pitchFamily="49" charset="-122"/>
              </a:rPr>
              <a:t>只能发现凸形</a:t>
            </a:r>
            <a:r>
              <a:rPr lang="zh-CN" altLang="en-US" sz="2400" b="1" dirty="0">
                <a:latin typeface="楷体" panose="02010609060101010101" pitchFamily="49" charset="-122"/>
                <a:ea typeface="楷体" panose="02010609060101010101" pitchFamily="49" charset="-122"/>
              </a:rPr>
              <a:t>的聚类簇。为了弥补这一缺陷</a:t>
            </a:r>
            <a:r>
              <a:rPr lang="en-US" altLang="zh-CN" sz="2400" b="1" dirty="0">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发现各种任意形状的聚类簇</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开发出</a:t>
            </a:r>
            <a:r>
              <a:rPr lang="zh-CN" altLang="en-US" sz="2400" b="1" dirty="0">
                <a:solidFill>
                  <a:srgbClr val="C00000"/>
                </a:solidFill>
                <a:latin typeface="楷体" panose="02010609060101010101" pitchFamily="49" charset="-122"/>
                <a:ea typeface="楷体" panose="02010609060101010101" pitchFamily="49" charset="-122"/>
              </a:rPr>
              <a:t>基于密度的聚类算法</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indent="457200" algn="just">
              <a:lnSpc>
                <a:spcPct val="120000"/>
              </a:lnSpc>
            </a:pPr>
            <a:r>
              <a:rPr lang="zh-CN" altLang="en-US" sz="2400" b="1" dirty="0" smtClean="0">
                <a:latin typeface="楷体" panose="02010609060101010101" pitchFamily="49" charset="-122"/>
                <a:ea typeface="楷体" panose="02010609060101010101" pitchFamily="49" charset="-122"/>
              </a:rPr>
              <a:t>这类算法认为</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在整个样本空间点中</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各目标类簇是由一群的稠密样本点组成的</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而这些稠密样本点被低密度区域</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噪声</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分割</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而算法的目的就是要</a:t>
            </a:r>
            <a:r>
              <a:rPr lang="zh-CN" altLang="en-US" sz="2400" b="1" dirty="0">
                <a:solidFill>
                  <a:srgbClr val="0000FF"/>
                </a:solidFill>
                <a:latin typeface="楷体" panose="02010609060101010101" pitchFamily="49" charset="-122"/>
                <a:ea typeface="楷体" panose="02010609060101010101" pitchFamily="49" charset="-122"/>
              </a:rPr>
              <a:t>过滤低密度区域</a:t>
            </a:r>
            <a:r>
              <a:rPr lang="en-US" altLang="zh-CN" sz="2400" b="1" dirty="0">
                <a:solidFill>
                  <a:srgbClr val="0000FF"/>
                </a:solidFill>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发现稠密样本</a:t>
            </a:r>
            <a:r>
              <a:rPr lang="zh-CN" altLang="en-US" sz="2400" b="1" dirty="0">
                <a:latin typeface="楷体" panose="02010609060101010101" pitchFamily="49" charset="-122"/>
                <a:ea typeface="楷体" panose="02010609060101010101" pitchFamily="49" charset="-122"/>
              </a:rPr>
              <a:t>。</a:t>
            </a:r>
          </a:p>
          <a:p>
            <a:pPr algn="just">
              <a:lnSpc>
                <a:spcPct val="120000"/>
              </a:lnSpc>
            </a:pPr>
            <a:endParaRPr lang="zh-CN" altLang="en-US" sz="2400" b="1" dirty="0">
              <a:latin typeface="楷体" panose="02010609060101010101" pitchFamily="49" charset="-122"/>
              <a:ea typeface="楷体" panose="02010609060101010101" pitchFamily="49" charset="-122"/>
            </a:endParaRPr>
          </a:p>
        </p:txBody>
      </p:sp>
      <p:sp>
        <p:nvSpPr>
          <p:cNvPr id="12" name="文本框 11"/>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基于密度的聚类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方法 </a:t>
            </a:r>
            <a:endParaRPr lang="zh-CN" altLang="en-US" sz="3600" b="1" dirty="0">
              <a:latin typeface="黑体" panose="02010609060101010101" pitchFamily="49" charset="-122"/>
              <a:ea typeface="黑体" panose="02010609060101010101" pitchFamily="49" charset="-122"/>
            </a:endParaRPr>
          </a:p>
        </p:txBody>
      </p:sp>
      <p:grpSp>
        <p:nvGrpSpPr>
          <p:cNvPr id="17" name="组合 16"/>
          <p:cNvGrpSpPr/>
          <p:nvPr/>
        </p:nvGrpSpPr>
        <p:grpSpPr>
          <a:xfrm>
            <a:off x="1200151" y="3416789"/>
            <a:ext cx="7102903" cy="3003061"/>
            <a:chOff x="1200151" y="3416789"/>
            <a:chExt cx="7102903" cy="3003061"/>
          </a:xfrm>
        </p:grpSpPr>
        <p:pic>
          <p:nvPicPr>
            <p:cNvPr id="13" name="Picture 2"/>
            <p:cNvPicPr>
              <a:picLocks noChangeAspect="1" noChangeArrowheads="1"/>
            </p:cNvPicPr>
            <p:nvPr/>
          </p:nvPicPr>
          <p:blipFill>
            <a:blip r:embed="rId3"/>
            <a:srcRect r="20690"/>
            <a:stretch>
              <a:fillRect/>
            </a:stretch>
          </p:blipFill>
          <p:spPr bwMode="auto">
            <a:xfrm>
              <a:off x="1200151" y="3416789"/>
              <a:ext cx="5257799" cy="3003061"/>
            </a:xfrm>
            <a:prstGeom prst="rect">
              <a:avLst/>
            </a:prstGeom>
            <a:noFill/>
            <a:ln w="9525">
              <a:noFill/>
              <a:miter lim="800000"/>
              <a:headEnd/>
              <a:tailEnd/>
            </a:ln>
            <a:effectLst/>
          </p:spPr>
        </p:pic>
        <p:sp>
          <p:nvSpPr>
            <p:cNvPr id="14" name="TextBox 5"/>
            <p:cNvSpPr txBox="1"/>
            <p:nvPr/>
          </p:nvSpPr>
          <p:spPr>
            <a:xfrm>
              <a:off x="6407150" y="3702050"/>
              <a:ext cx="1605761" cy="461665"/>
            </a:xfrm>
            <a:prstGeom prst="rect">
              <a:avLst/>
            </a:prstGeom>
            <a:noFill/>
          </p:spPr>
          <p:txBody>
            <a:bodyPr wrap="none" rtlCol="0">
              <a:spAutoFit/>
            </a:bodyPr>
            <a:lstStyle/>
            <a:p>
              <a:r>
                <a:rPr lang="en-AU" altLang="zh-CN" sz="2400" b="1" dirty="0" smtClean="0">
                  <a:solidFill>
                    <a:srgbClr val="7030A0"/>
                  </a:solidFill>
                  <a:latin typeface="Times New Roman" panose="02020603050405020304" pitchFamily="18" charset="0"/>
                  <a:cs typeface="Times New Roman" panose="02020603050405020304" pitchFamily="18" charset="0"/>
                </a:rPr>
                <a:t>Core Point</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15" name="TextBox 6"/>
            <p:cNvSpPr txBox="1"/>
            <p:nvPr/>
          </p:nvSpPr>
          <p:spPr>
            <a:xfrm>
              <a:off x="6407150" y="5847318"/>
              <a:ext cx="1680268" cy="461665"/>
            </a:xfrm>
            <a:prstGeom prst="rect">
              <a:avLst/>
            </a:prstGeom>
            <a:noFill/>
          </p:spPr>
          <p:txBody>
            <a:bodyPr wrap="none" rtlCol="0">
              <a:spAutoFit/>
            </a:bodyPr>
            <a:lstStyle/>
            <a:p>
              <a:r>
                <a:rPr lang="en-AU" altLang="zh-CN" sz="2400" b="1" dirty="0" smtClean="0">
                  <a:solidFill>
                    <a:srgbClr val="7030A0"/>
                  </a:solidFill>
                  <a:latin typeface="Times New Roman" panose="02020603050405020304" pitchFamily="18" charset="0"/>
                  <a:cs typeface="Times New Roman" panose="02020603050405020304" pitchFamily="18" charset="0"/>
                </a:rPr>
                <a:t>Noise Point</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16" name="TextBox 7"/>
            <p:cNvSpPr txBox="1"/>
            <p:nvPr/>
          </p:nvSpPr>
          <p:spPr>
            <a:xfrm>
              <a:off x="6407150" y="4932918"/>
              <a:ext cx="1895904" cy="461665"/>
            </a:xfrm>
            <a:prstGeom prst="rect">
              <a:avLst/>
            </a:prstGeom>
            <a:noFill/>
          </p:spPr>
          <p:txBody>
            <a:bodyPr wrap="none" rtlCol="0">
              <a:spAutoFit/>
            </a:bodyPr>
            <a:lstStyle/>
            <a:p>
              <a:r>
                <a:rPr lang="en-AU" altLang="zh-CN" sz="2400" b="1" dirty="0" smtClean="0">
                  <a:solidFill>
                    <a:srgbClr val="7030A0"/>
                  </a:solidFill>
                  <a:latin typeface="Times New Roman" panose="02020603050405020304" pitchFamily="18" charset="0"/>
                  <a:cs typeface="Times New Roman" panose="02020603050405020304" pitchFamily="18" charset="0"/>
                </a:rPr>
                <a:t>Border Point</a:t>
              </a:r>
              <a:endParaRPr lang="zh-CN" altLang="en-US" sz="2400" b="1" dirty="0">
                <a:solidFill>
                  <a:srgbClr val="7030A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46573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a:xfrm>
            <a:off x="3028950" y="6369051"/>
            <a:ext cx="3086100" cy="365125"/>
          </a:xfrm>
        </p:spPr>
        <p:txBody>
          <a:bodyPr/>
          <a:lstStyle/>
          <a:p>
            <a:pPr>
              <a:defRPr/>
            </a:pPr>
            <a:r>
              <a:rPr lang="zh-CN" altLang="en-US" dirty="0" smtClean="0"/>
              <a:t>数据聚类</a:t>
            </a:r>
            <a:endParaRPr lang="en-US" altLang="zh-CN" dirty="0"/>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37</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14" name="文本框 13"/>
          <p:cNvSpPr txBox="1"/>
          <p:nvPr/>
        </p:nvSpPr>
        <p:spPr>
          <a:xfrm>
            <a:off x="277086" y="50800"/>
            <a:ext cx="8238264" cy="584775"/>
          </a:xfrm>
          <a:prstGeom prst="rect">
            <a:avLst/>
          </a:prstGeom>
          <a:noFill/>
        </p:spPr>
        <p:txBody>
          <a:bodyPr wrap="square" rtlCol="0">
            <a:spAutoFit/>
          </a:bodyPr>
          <a:lstStyle/>
          <a:p>
            <a:r>
              <a:rPr lang="en-US" altLang="zh-CN" sz="3200" b="1" dirty="0" smtClean="0">
                <a:latin typeface="Times New Roman" panose="02020603050405020304" pitchFamily="18" charset="0"/>
                <a:ea typeface="黑体" panose="02010609060101010101" pitchFamily="49" charset="-122"/>
                <a:cs typeface="Times New Roman" panose="02020603050405020304" pitchFamily="18" charset="0"/>
              </a:rPr>
              <a:t>6.5 </a:t>
            </a:r>
            <a:r>
              <a:rPr lang="zh-CN" altLang="en-US" sz="3200" b="1" dirty="0" smtClean="0">
                <a:latin typeface="Times New Roman" panose="02020603050405020304" pitchFamily="18" charset="0"/>
                <a:ea typeface="黑体" panose="02010609060101010101" pitchFamily="49" charset="-122"/>
                <a:cs typeface="Times New Roman" panose="02020603050405020304" pitchFamily="18" charset="0"/>
              </a:rPr>
              <a:t>基于密度的聚类</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方法 </a:t>
            </a:r>
            <a:endParaRPr lang="zh-CN" altLang="en-US" sz="3600" b="1" dirty="0">
              <a:latin typeface="黑体" panose="02010609060101010101" pitchFamily="49" charset="-122"/>
              <a:ea typeface="黑体" panose="02010609060101010101" pitchFamily="49" charset="-122"/>
            </a:endParaRPr>
          </a:p>
        </p:txBody>
      </p:sp>
      <p:sp>
        <p:nvSpPr>
          <p:cNvPr id="15" name="矩形 14"/>
          <p:cNvSpPr/>
          <p:nvPr/>
        </p:nvSpPr>
        <p:spPr>
          <a:xfrm>
            <a:off x="406400" y="724039"/>
            <a:ext cx="8331200" cy="1421928"/>
          </a:xfrm>
          <a:prstGeom prst="rect">
            <a:avLst/>
          </a:prstGeom>
        </p:spPr>
        <p:txBody>
          <a:bodyPr wrap="square">
            <a:spAutoFit/>
          </a:bodyPr>
          <a:lstStyle/>
          <a:p>
            <a:pPr indent="457200" algn="just">
              <a:lnSpc>
                <a:spcPct val="120000"/>
              </a:lnSpc>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DBSCAN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Ester, 1996</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smtClean="0">
                <a:latin typeface="楷体" panose="02010609060101010101" pitchFamily="49" charset="-122"/>
                <a:ea typeface="楷体" panose="02010609060101010101" pitchFamily="49" charset="-122"/>
              </a:rPr>
              <a:t>是</a:t>
            </a:r>
            <a:r>
              <a:rPr lang="zh-CN" altLang="en-US" sz="2400" b="1" dirty="0">
                <a:latin typeface="楷体" panose="02010609060101010101" pitchFamily="49" charset="-122"/>
                <a:ea typeface="楷体" panose="02010609060101010101" pitchFamily="49" charset="-122"/>
              </a:rPr>
              <a:t>基于密度的聚类方法中最典型的代表算法</a:t>
            </a:r>
            <a:r>
              <a:rPr lang="zh-CN" altLang="en-US" sz="2400" b="1" dirty="0" smtClean="0">
                <a:latin typeface="楷体" panose="02010609060101010101" pitchFamily="49" charset="-122"/>
                <a:ea typeface="楷体" panose="02010609060101010101" pitchFamily="49" charset="-122"/>
              </a:rPr>
              <a:t>之一。</a:t>
            </a:r>
            <a:r>
              <a:rPr lang="zh-CN" altLang="en-US" sz="2400" b="1" dirty="0">
                <a:latin typeface="楷体" panose="02010609060101010101" pitchFamily="49" charset="-122"/>
                <a:ea typeface="楷体" panose="02010609060101010101" pitchFamily="49" charset="-122"/>
              </a:rPr>
              <a:t>其核心思想就是先发现密度较高的点，然后把相近的高密度点逐步都连成一片，进而生成各种簇</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p:txBody>
      </p:sp>
      <p:sp>
        <p:nvSpPr>
          <p:cNvPr id="16" name="椭圆 15"/>
          <p:cNvSpPr/>
          <p:nvPr/>
        </p:nvSpPr>
        <p:spPr>
          <a:xfrm>
            <a:off x="2456181" y="2874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608581" y="2798346"/>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349500" y="3255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578100" y="3103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82900" y="3103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578100" y="34079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806700" y="3331746"/>
            <a:ext cx="70657" cy="64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197100" y="2645946"/>
            <a:ext cx="1295400" cy="1295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730500" y="3255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120900" y="34079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82900" y="3667027"/>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273300" y="2493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18"/>
          <p:cNvSpPr txBox="1"/>
          <p:nvPr/>
        </p:nvSpPr>
        <p:spPr>
          <a:xfrm>
            <a:off x="2806700" y="3267214"/>
            <a:ext cx="483582" cy="369332"/>
          </a:xfrm>
          <a:prstGeom prst="rect">
            <a:avLst/>
          </a:prstGeom>
          <a:noFill/>
        </p:spPr>
        <p:txBody>
          <a:bodyPr wrap="square" rtlCol="0">
            <a:spAutoFit/>
          </a:bodyPr>
          <a:lstStyle/>
          <a:p>
            <a:r>
              <a:rPr lang="en-AU" altLang="zh-CN" dirty="0" smtClean="0"/>
              <a:t>p</a:t>
            </a:r>
            <a:endParaRPr lang="zh-CN" altLang="en-US" dirty="0"/>
          </a:p>
        </p:txBody>
      </p:sp>
      <p:sp>
        <p:nvSpPr>
          <p:cNvPr id="29" name="TextBox 19"/>
          <p:cNvSpPr txBox="1"/>
          <p:nvPr/>
        </p:nvSpPr>
        <p:spPr>
          <a:xfrm>
            <a:off x="2654300" y="2569746"/>
            <a:ext cx="483582" cy="369332"/>
          </a:xfrm>
          <a:prstGeom prst="rect">
            <a:avLst/>
          </a:prstGeom>
          <a:noFill/>
        </p:spPr>
        <p:txBody>
          <a:bodyPr wrap="square" rtlCol="0">
            <a:spAutoFit/>
          </a:bodyPr>
          <a:lstStyle/>
          <a:p>
            <a:r>
              <a:rPr lang="en-AU" altLang="zh-CN" dirty="0" smtClean="0"/>
              <a:t>q</a:t>
            </a:r>
            <a:endParaRPr lang="zh-CN" altLang="en-US" dirty="0"/>
          </a:p>
        </p:txBody>
      </p:sp>
      <p:sp>
        <p:nvSpPr>
          <p:cNvPr id="30" name="TextBox 20"/>
          <p:cNvSpPr txBox="1"/>
          <p:nvPr/>
        </p:nvSpPr>
        <p:spPr>
          <a:xfrm>
            <a:off x="1587500" y="3992146"/>
            <a:ext cx="2531462" cy="338554"/>
          </a:xfrm>
          <a:prstGeom prst="rect">
            <a:avLst/>
          </a:prstGeom>
          <a:noFill/>
        </p:spPr>
        <p:txBody>
          <a:bodyPr wrap="none" rtlCol="0">
            <a:spAutoFit/>
          </a:bodyPr>
          <a:lstStyle/>
          <a:p>
            <a:r>
              <a:rPr lang="en-AU" altLang="zh-CN" sz="1600" dirty="0" smtClean="0"/>
              <a:t>directly density reachable</a:t>
            </a:r>
            <a:endParaRPr lang="zh-CN" altLang="en-US" sz="1600" dirty="0"/>
          </a:p>
        </p:txBody>
      </p:sp>
      <p:sp>
        <p:nvSpPr>
          <p:cNvPr id="31" name="椭圆 30"/>
          <p:cNvSpPr/>
          <p:nvPr/>
        </p:nvSpPr>
        <p:spPr>
          <a:xfrm>
            <a:off x="5553999" y="2874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666518" y="2645946"/>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447318" y="3255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675918" y="3103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980718" y="3103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675918" y="34079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904518" y="3331746"/>
            <a:ext cx="70657" cy="64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294918" y="2645946"/>
            <a:ext cx="1295400" cy="1295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828318" y="3255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18718" y="34079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980718" y="3667027"/>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371118" y="2493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33"/>
          <p:cNvSpPr txBox="1"/>
          <p:nvPr/>
        </p:nvSpPr>
        <p:spPr>
          <a:xfrm>
            <a:off x="5904518" y="3267214"/>
            <a:ext cx="483582" cy="369332"/>
          </a:xfrm>
          <a:prstGeom prst="rect">
            <a:avLst/>
          </a:prstGeom>
          <a:noFill/>
        </p:spPr>
        <p:txBody>
          <a:bodyPr wrap="square" rtlCol="0">
            <a:spAutoFit/>
          </a:bodyPr>
          <a:lstStyle/>
          <a:p>
            <a:r>
              <a:rPr lang="en-AU" altLang="zh-CN" dirty="0" smtClean="0"/>
              <a:t>p</a:t>
            </a:r>
            <a:endParaRPr lang="zh-CN" altLang="en-US" dirty="0"/>
          </a:p>
        </p:txBody>
      </p:sp>
      <p:sp>
        <p:nvSpPr>
          <p:cNvPr id="44" name="TextBox 34"/>
          <p:cNvSpPr txBox="1"/>
          <p:nvPr/>
        </p:nvSpPr>
        <p:spPr>
          <a:xfrm>
            <a:off x="6514118" y="2657614"/>
            <a:ext cx="483582" cy="369332"/>
          </a:xfrm>
          <a:prstGeom prst="rect">
            <a:avLst/>
          </a:prstGeom>
          <a:noFill/>
        </p:spPr>
        <p:txBody>
          <a:bodyPr wrap="square" rtlCol="0">
            <a:spAutoFit/>
          </a:bodyPr>
          <a:lstStyle/>
          <a:p>
            <a:r>
              <a:rPr lang="en-AU" altLang="zh-CN" dirty="0" smtClean="0"/>
              <a:t>q</a:t>
            </a:r>
            <a:endParaRPr lang="zh-CN" altLang="en-US" dirty="0"/>
          </a:p>
        </p:txBody>
      </p:sp>
      <p:sp>
        <p:nvSpPr>
          <p:cNvPr id="45" name="椭圆 44"/>
          <p:cNvSpPr/>
          <p:nvPr/>
        </p:nvSpPr>
        <p:spPr>
          <a:xfrm>
            <a:off x="6083300" y="2733577"/>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523518" y="2036346"/>
            <a:ext cx="1295400" cy="1295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599718" y="34079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986261" y="24173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291061" y="2493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p:cNvCxnSpPr>
            <a:endCxn id="45" idx="3"/>
          </p:cNvCxnSpPr>
          <p:nvPr/>
        </p:nvCxnSpPr>
        <p:spPr>
          <a:xfrm flipV="1">
            <a:off x="5944093" y="2788861"/>
            <a:ext cx="149554" cy="53145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6"/>
            <a:endCxn id="32" idx="1"/>
          </p:cNvCxnSpPr>
          <p:nvPr/>
        </p:nvCxnSpPr>
        <p:spPr>
          <a:xfrm flipV="1">
            <a:off x="6153957" y="2655431"/>
            <a:ext cx="522908" cy="110531"/>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2" name="TextBox 52"/>
          <p:cNvSpPr txBox="1"/>
          <p:nvPr/>
        </p:nvSpPr>
        <p:spPr>
          <a:xfrm>
            <a:off x="5180443" y="3992146"/>
            <a:ext cx="1790875" cy="338554"/>
          </a:xfrm>
          <a:prstGeom prst="rect">
            <a:avLst/>
          </a:prstGeom>
          <a:noFill/>
        </p:spPr>
        <p:txBody>
          <a:bodyPr wrap="none" rtlCol="0">
            <a:spAutoFit/>
          </a:bodyPr>
          <a:lstStyle/>
          <a:p>
            <a:r>
              <a:rPr lang="en-AU" altLang="zh-CN" sz="1600" dirty="0" smtClean="0"/>
              <a:t>density reachable</a:t>
            </a:r>
            <a:endParaRPr lang="zh-CN" altLang="en-US" sz="1600" dirty="0"/>
          </a:p>
        </p:txBody>
      </p:sp>
      <p:sp>
        <p:nvSpPr>
          <p:cNvPr id="53" name="椭圆 52"/>
          <p:cNvSpPr/>
          <p:nvPr/>
        </p:nvSpPr>
        <p:spPr>
          <a:xfrm>
            <a:off x="4284981" y="4754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5702300" y="4754146"/>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4178300" y="5135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406900" y="49827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717243" y="49827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406900" y="5287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635500" y="5211346"/>
            <a:ext cx="70657" cy="64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559300" y="5135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949700" y="5287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711700" y="5546627"/>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102100" y="4373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5"/>
          <p:cNvSpPr txBox="1"/>
          <p:nvPr/>
        </p:nvSpPr>
        <p:spPr>
          <a:xfrm>
            <a:off x="4635500" y="5146814"/>
            <a:ext cx="483582" cy="369332"/>
          </a:xfrm>
          <a:prstGeom prst="rect">
            <a:avLst/>
          </a:prstGeom>
          <a:noFill/>
        </p:spPr>
        <p:txBody>
          <a:bodyPr wrap="square" rtlCol="0">
            <a:spAutoFit/>
          </a:bodyPr>
          <a:lstStyle/>
          <a:p>
            <a:r>
              <a:rPr lang="en-AU" altLang="zh-CN" dirty="0" smtClean="0"/>
              <a:t>o</a:t>
            </a:r>
            <a:endParaRPr lang="zh-CN" altLang="en-US" dirty="0"/>
          </a:p>
        </p:txBody>
      </p:sp>
      <p:sp>
        <p:nvSpPr>
          <p:cNvPr id="65" name="TextBox 66"/>
          <p:cNvSpPr txBox="1"/>
          <p:nvPr/>
        </p:nvSpPr>
        <p:spPr>
          <a:xfrm>
            <a:off x="5702300" y="4449346"/>
            <a:ext cx="483582" cy="369332"/>
          </a:xfrm>
          <a:prstGeom prst="rect">
            <a:avLst/>
          </a:prstGeom>
          <a:noFill/>
        </p:spPr>
        <p:txBody>
          <a:bodyPr wrap="square" rtlCol="0">
            <a:spAutoFit/>
          </a:bodyPr>
          <a:lstStyle/>
          <a:p>
            <a:r>
              <a:rPr lang="en-AU" altLang="zh-CN" dirty="0" smtClean="0"/>
              <a:t>q</a:t>
            </a:r>
            <a:endParaRPr lang="zh-CN" altLang="en-US" dirty="0"/>
          </a:p>
        </p:txBody>
      </p:sp>
      <p:sp>
        <p:nvSpPr>
          <p:cNvPr id="66" name="椭圆 65"/>
          <p:cNvSpPr/>
          <p:nvPr/>
        </p:nvSpPr>
        <p:spPr>
          <a:xfrm>
            <a:off x="5168900" y="4982746"/>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330700" y="5287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5016500" y="48303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022043" y="43731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p:cNvCxnSpPr>
            <a:endCxn id="66" idx="3"/>
          </p:cNvCxnSpPr>
          <p:nvPr/>
        </p:nvCxnSpPr>
        <p:spPr>
          <a:xfrm flipV="1">
            <a:off x="4717243" y="5038030"/>
            <a:ext cx="462004" cy="17331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6" idx="6"/>
            <a:endCxn id="54" idx="3"/>
          </p:cNvCxnSpPr>
          <p:nvPr/>
        </p:nvCxnSpPr>
        <p:spPr>
          <a:xfrm flipV="1">
            <a:off x="5239557" y="4809430"/>
            <a:ext cx="473090" cy="205701"/>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397500" y="5287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406900" y="46779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641043" y="48303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5168900" y="5287546"/>
            <a:ext cx="70657" cy="6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102100" y="4994177"/>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3650443" y="4754146"/>
            <a:ext cx="70657" cy="64769"/>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84"/>
          <p:cNvSpPr txBox="1"/>
          <p:nvPr/>
        </p:nvSpPr>
        <p:spPr>
          <a:xfrm>
            <a:off x="3644900" y="4449346"/>
            <a:ext cx="483582" cy="369332"/>
          </a:xfrm>
          <a:prstGeom prst="rect">
            <a:avLst/>
          </a:prstGeom>
          <a:noFill/>
        </p:spPr>
        <p:txBody>
          <a:bodyPr wrap="square" rtlCol="0">
            <a:spAutoFit/>
          </a:bodyPr>
          <a:lstStyle/>
          <a:p>
            <a:r>
              <a:rPr lang="en-AU" altLang="zh-CN" dirty="0" smtClean="0"/>
              <a:t>p</a:t>
            </a:r>
            <a:endParaRPr lang="zh-CN" altLang="en-US" dirty="0"/>
          </a:p>
        </p:txBody>
      </p:sp>
      <p:cxnSp>
        <p:nvCxnSpPr>
          <p:cNvPr id="79" name="直接箭头连接符 78"/>
          <p:cNvCxnSpPr>
            <a:endCxn id="76" idx="5"/>
          </p:cNvCxnSpPr>
          <p:nvPr/>
        </p:nvCxnSpPr>
        <p:spPr>
          <a:xfrm rot="10800000">
            <a:off x="4162410" y="5049462"/>
            <a:ext cx="473090" cy="16188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6" idx="1"/>
            <a:endCxn id="77" idx="5"/>
          </p:cNvCxnSpPr>
          <p:nvPr/>
        </p:nvCxnSpPr>
        <p:spPr>
          <a:xfrm flipH="1" flipV="1">
            <a:off x="3710753" y="4809430"/>
            <a:ext cx="401694" cy="19423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1" name="TextBox 89"/>
          <p:cNvSpPr txBox="1"/>
          <p:nvPr/>
        </p:nvSpPr>
        <p:spPr>
          <a:xfrm>
            <a:off x="3797300" y="5973346"/>
            <a:ext cx="1871025" cy="338554"/>
          </a:xfrm>
          <a:prstGeom prst="rect">
            <a:avLst/>
          </a:prstGeom>
          <a:noFill/>
        </p:spPr>
        <p:txBody>
          <a:bodyPr wrap="none" rtlCol="0">
            <a:spAutoFit/>
          </a:bodyPr>
          <a:lstStyle/>
          <a:p>
            <a:r>
              <a:rPr lang="en-AU" altLang="zh-CN" sz="1600" dirty="0" smtClean="0"/>
              <a:t>density connected</a:t>
            </a:r>
            <a:endParaRPr lang="zh-CN" altLang="en-US" sz="1600" dirty="0"/>
          </a:p>
        </p:txBody>
      </p:sp>
      <p:sp>
        <p:nvSpPr>
          <p:cNvPr id="82" name="椭圆 81"/>
          <p:cNvSpPr/>
          <p:nvPr/>
        </p:nvSpPr>
        <p:spPr>
          <a:xfrm>
            <a:off x="4025900" y="4525546"/>
            <a:ext cx="1295400" cy="1295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4559300" y="4373146"/>
            <a:ext cx="1295400" cy="1295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492500" y="4373146"/>
            <a:ext cx="1295400" cy="12954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28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p:txBody>
          <a:bodyPr/>
          <a:lstStyle/>
          <a:p>
            <a:fld id="{798BEED5-B04D-4C29-B611-BA2DE776ADB5}" type="datetime1">
              <a:rPr lang="zh-CN" altLang="en-US" smtClean="0"/>
              <a:pPr/>
              <a:t>2021/7/26</a:t>
            </a:fld>
            <a:endParaRPr lang="zh-CN" altLang="en-US"/>
          </a:p>
        </p:txBody>
      </p:sp>
      <p:sp>
        <p:nvSpPr>
          <p:cNvPr id="4" name="灯片编号占位符 3"/>
          <p:cNvSpPr>
            <a:spLocks noGrp="1"/>
          </p:cNvSpPr>
          <p:nvPr>
            <p:ph type="sldNum" sz="quarter" idx="12"/>
          </p:nvPr>
        </p:nvSpPr>
        <p:spPr/>
        <p:txBody>
          <a:bodyPr/>
          <a:lstStyle/>
          <a:p>
            <a:fld id="{ED9DB458-EAB0-425B-A087-2C372AAEBB1E}" type="slidenum">
              <a:rPr lang="zh-CN" altLang="en-US" smtClean="0"/>
              <a:pPr/>
              <a:t>38</a:t>
            </a:fld>
            <a:endParaRPr lang="zh-CN" altLang="en-US"/>
          </a:p>
        </p:txBody>
      </p:sp>
      <p:sp>
        <p:nvSpPr>
          <p:cNvPr id="3" name="页脚占位符 2"/>
          <p:cNvSpPr>
            <a:spLocks noGrp="1"/>
          </p:cNvSpPr>
          <p:nvPr>
            <p:ph type="ftr" sz="quarter" idx="3"/>
          </p:nvPr>
        </p:nvSpPr>
        <p:spPr/>
        <p:txBody>
          <a:bodyPr/>
          <a:lstStyle/>
          <a:p>
            <a:r>
              <a:rPr lang="zh-CN" altLang="en-US" smtClean="0"/>
              <a:t>数据聚类</a:t>
            </a:r>
            <a:endParaRPr lang="zh-CN" altLang="en-US"/>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35479" y="1549029"/>
            <a:ext cx="4122471" cy="392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0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4</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11" name="Rectangle 3"/>
          <p:cNvSpPr txBox="1">
            <a:spLocks noChangeArrowheads="1"/>
          </p:cNvSpPr>
          <p:nvPr/>
        </p:nvSpPr>
        <p:spPr>
          <a:xfrm>
            <a:off x="400844" y="762757"/>
            <a:ext cx="8342312" cy="57537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b="1" dirty="0" smtClean="0">
                <a:latin typeface="黑体" panose="02010609060101010101" pitchFamily="49" charset="-122"/>
                <a:ea typeface="黑体" panose="02010609060101010101" pitchFamily="49" charset="-122"/>
              </a:rPr>
              <a:t>聚类分析的定义</a:t>
            </a:r>
            <a:endParaRPr lang="en-US" altLang="zh-CN" b="1" dirty="0" smtClean="0">
              <a:latin typeface="黑体" panose="02010609060101010101" pitchFamily="49" charset="-122"/>
              <a:ea typeface="黑体" panose="02010609060101010101" pitchFamily="49" charset="-122"/>
            </a:endParaRPr>
          </a:p>
          <a:p>
            <a:pPr marL="0" indent="648000" algn="just">
              <a:lnSpc>
                <a:spcPct val="120000"/>
              </a:lnSpc>
              <a:buNone/>
            </a:pPr>
            <a:r>
              <a:rPr lang="zh-CN" altLang="en-US" sz="24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聚类分析</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是将数据集划分为多个类别的过程，聚类之后的每个类别中任意两个数据样本之间具有较高的相似度，而不同类别的数据样本之间具有较低的相似度。</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20000"/>
              </a:lnSpc>
              <a:buNone/>
            </a:pPr>
            <a:endPar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2" name="直接箭头连接符 11"/>
          <p:cNvCxnSpPr/>
          <p:nvPr/>
        </p:nvCxnSpPr>
        <p:spPr>
          <a:xfrm>
            <a:off x="1880886" y="6374658"/>
            <a:ext cx="5943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862989" y="2674920"/>
            <a:ext cx="16309" cy="3701326"/>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901815" y="3759169"/>
            <a:ext cx="152400" cy="1524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368415" y="3378169"/>
            <a:ext cx="152400" cy="1524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73215" y="3530569"/>
            <a:ext cx="152400" cy="1524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20815" y="3835369"/>
            <a:ext cx="152400" cy="1524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78015" y="3378169"/>
            <a:ext cx="152400" cy="1524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327892" y="5614246"/>
            <a:ext cx="152400" cy="1524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794492" y="5233246"/>
            <a:ext cx="152400" cy="1524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099292" y="5385646"/>
            <a:ext cx="152400" cy="1524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946892" y="5690446"/>
            <a:ext cx="152400" cy="1524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404092" y="5233246"/>
            <a:ext cx="152400" cy="152400"/>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654415" y="5511769"/>
            <a:ext cx="152400" cy="152400"/>
          </a:xfrm>
          <a:prstGeom prst="ellipse">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121015" y="5130769"/>
            <a:ext cx="152400" cy="152400"/>
          </a:xfrm>
          <a:prstGeom prst="ellipse">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425815" y="5283169"/>
            <a:ext cx="152400" cy="152400"/>
          </a:xfrm>
          <a:prstGeom prst="ellipse">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273415" y="5587969"/>
            <a:ext cx="152400" cy="152400"/>
          </a:xfrm>
          <a:prstGeom prst="ellipse">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730615" y="5130769"/>
            <a:ext cx="152400" cy="152400"/>
          </a:xfrm>
          <a:prstGeom prst="ellipse">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911215" y="2844769"/>
            <a:ext cx="1600200" cy="1676400"/>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337292" y="4623646"/>
            <a:ext cx="1600200" cy="16764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740015" y="4673569"/>
            <a:ext cx="1600200" cy="1676400"/>
          </a:xfrm>
          <a:prstGeom prst="ellipse">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p:cNvCxnSpPr/>
          <p:nvPr/>
        </p:nvCxnSpPr>
        <p:spPr>
          <a:xfrm rot="16200000" flipH="1">
            <a:off x="2801747" y="5488787"/>
            <a:ext cx="327118" cy="98518"/>
          </a:xfrm>
          <a:prstGeom prst="straightConnector1">
            <a:avLst/>
          </a:prstGeom>
          <a:ln w="190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3" idx="4"/>
            <a:endCxn id="19" idx="0"/>
          </p:cNvCxnSpPr>
          <p:nvPr/>
        </p:nvCxnSpPr>
        <p:spPr>
          <a:xfrm rot="5400000">
            <a:off x="3327892" y="5461846"/>
            <a:ext cx="228600" cy="76200"/>
          </a:xfrm>
          <a:prstGeom prst="straightConnector1">
            <a:avLst/>
          </a:prstGeom>
          <a:ln w="190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9" idx="5"/>
            <a:endCxn id="31" idx="1"/>
          </p:cNvCxnSpPr>
          <p:nvPr/>
        </p:nvCxnSpPr>
        <p:spPr>
          <a:xfrm rot="16200000" flipH="1">
            <a:off x="5304012" y="4248725"/>
            <a:ext cx="643406" cy="697288"/>
          </a:xfrm>
          <a:prstGeom prst="straightConnector1">
            <a:avLst/>
          </a:prstGeom>
          <a:ln w="2857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2"/>
          <p:cNvSpPr txBox="1"/>
          <p:nvPr/>
        </p:nvSpPr>
        <p:spPr>
          <a:xfrm>
            <a:off x="5492031" y="4258815"/>
            <a:ext cx="1314784" cy="338554"/>
          </a:xfrm>
          <a:prstGeom prst="rect">
            <a:avLst/>
          </a:prstGeom>
          <a:noFill/>
        </p:spPr>
        <p:txBody>
          <a:bodyPr wrap="none" rtlCol="0">
            <a:spAutoFit/>
          </a:bodyPr>
          <a:lstStyle/>
          <a:p>
            <a:r>
              <a:rPr lang="en-US" altLang="zh-CN" sz="1600" dirty="0" smtClean="0">
                <a:solidFill>
                  <a:srgbClr val="7030A0"/>
                </a:solidFill>
              </a:rPr>
              <a:t>Inter-Cluster</a:t>
            </a:r>
            <a:endParaRPr lang="zh-CN" altLang="en-US" sz="1600" dirty="0">
              <a:solidFill>
                <a:srgbClr val="7030A0"/>
              </a:solidFill>
            </a:endParaRPr>
          </a:p>
        </p:txBody>
      </p:sp>
      <p:sp>
        <p:nvSpPr>
          <p:cNvPr id="36" name="TextBox 28"/>
          <p:cNvSpPr txBox="1"/>
          <p:nvPr/>
        </p:nvSpPr>
        <p:spPr>
          <a:xfrm>
            <a:off x="2489692" y="4823156"/>
            <a:ext cx="1314784" cy="338554"/>
          </a:xfrm>
          <a:prstGeom prst="rect">
            <a:avLst/>
          </a:prstGeom>
          <a:noFill/>
        </p:spPr>
        <p:txBody>
          <a:bodyPr wrap="none" rtlCol="0">
            <a:spAutoFit/>
          </a:bodyPr>
          <a:lstStyle/>
          <a:p>
            <a:r>
              <a:rPr lang="en-US" altLang="zh-CN" sz="1600" dirty="0" smtClean="0">
                <a:solidFill>
                  <a:srgbClr val="7030A0"/>
                </a:solidFill>
              </a:rPr>
              <a:t>Intra-Cluster</a:t>
            </a:r>
            <a:endParaRPr lang="zh-CN" altLang="en-US" sz="1600" dirty="0">
              <a:solidFill>
                <a:srgbClr val="7030A0"/>
              </a:solidFill>
            </a:endParaRPr>
          </a:p>
        </p:txBody>
      </p:sp>
      <p:sp>
        <p:nvSpPr>
          <p:cNvPr id="37" name="文本框 36"/>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聚类问题概述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98912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9"/>
          <p:cNvSpPr>
            <a:spLocks noGrp="1"/>
          </p:cNvSpPr>
          <p:nvPr>
            <p:ph type="dt" sz="half" idx="10"/>
          </p:nvPr>
        </p:nvSpPr>
        <p:spPr/>
        <p:txBody>
          <a:bodyPr/>
          <a:lstStyle/>
          <a:p>
            <a:fld id="{1B599849-DB85-4A87-A71D-8263FF6260FA}"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5</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pic>
        <p:nvPicPr>
          <p:cNvPr id="5" name="Picture 2"/>
          <p:cNvPicPr>
            <a:picLocks noChangeAspect="1" noChangeArrowheads="1"/>
          </p:cNvPicPr>
          <p:nvPr/>
        </p:nvPicPr>
        <p:blipFill>
          <a:blip r:embed="rId2"/>
          <a:srcRect/>
          <a:stretch>
            <a:fillRect/>
          </a:stretch>
        </p:blipFill>
        <p:spPr bwMode="auto">
          <a:xfrm>
            <a:off x="665273" y="2466197"/>
            <a:ext cx="3339277" cy="3454424"/>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5058503" y="2473468"/>
            <a:ext cx="3436185" cy="3360173"/>
          </a:xfrm>
          <a:prstGeom prst="rect">
            <a:avLst/>
          </a:prstGeom>
          <a:noFill/>
          <a:ln w="9525">
            <a:noFill/>
            <a:miter lim="800000"/>
            <a:headEnd/>
            <a:tailEnd/>
          </a:ln>
          <a:effectLst/>
        </p:spPr>
      </p:pic>
      <p:sp>
        <p:nvSpPr>
          <p:cNvPr id="7" name="右箭头 6"/>
          <p:cNvSpPr/>
          <p:nvPr/>
        </p:nvSpPr>
        <p:spPr>
          <a:xfrm>
            <a:off x="4133125" y="3899339"/>
            <a:ext cx="9144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2"/>
          <p:cNvSpPr txBox="1">
            <a:spLocks/>
          </p:cNvSpPr>
          <p:nvPr/>
        </p:nvSpPr>
        <p:spPr>
          <a:xfrm>
            <a:off x="378372" y="726418"/>
            <a:ext cx="8450318" cy="17200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b="1" dirty="0" smtClean="0">
                <a:latin typeface="黑体" panose="02010609060101010101" pitchFamily="49" charset="-122"/>
                <a:ea typeface="黑体" panose="02010609060101010101" pitchFamily="49" charset="-122"/>
              </a:rPr>
              <a:t>无监督算法</a:t>
            </a:r>
            <a:endParaRPr lang="en-US" altLang="zh-CN" b="1" dirty="0" smtClean="0">
              <a:latin typeface="黑体" panose="02010609060101010101" pitchFamily="49" charset="-122"/>
              <a:ea typeface="黑体" panose="02010609060101010101" pitchFamily="49" charset="-122"/>
            </a:endParaRPr>
          </a:p>
          <a:p>
            <a:pPr marL="504000" indent="-216000">
              <a:lnSpc>
                <a:spcPct val="120000"/>
              </a:lnSpc>
              <a:spcBef>
                <a:spcPts val="0"/>
              </a:spcBef>
              <a:buSzPct val="6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无标签</a:t>
            </a:r>
          </a:p>
          <a:p>
            <a:pPr marL="504000" indent="-216000" algn="just">
              <a:lnSpc>
                <a:spcPct val="120000"/>
              </a:lnSpc>
              <a:spcBef>
                <a:spcPts val="0"/>
              </a:spcBef>
              <a:buSzPct val="60000"/>
              <a:buFont typeface="Wingdings" panose="05000000000000000000" pitchFamily="2" charset="2"/>
              <a:buChar char="l"/>
            </a:pP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数据驱动</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聚类问题概述</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9308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14615412-FB96-4C27-B7BB-8D44B567261D}"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6</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cxnSp>
        <p:nvCxnSpPr>
          <p:cNvPr id="8" name="直接箭头连接符 7"/>
          <p:cNvCxnSpPr/>
          <p:nvPr/>
        </p:nvCxnSpPr>
        <p:spPr>
          <a:xfrm>
            <a:off x="1753394" y="5865812"/>
            <a:ext cx="59436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flipH="1" flipV="1">
            <a:off x="-494903" y="3619103"/>
            <a:ext cx="44950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34000" y="44958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800600" y="41148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105400" y="42672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953000" y="45720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410200" y="41148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657600" y="38862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124200" y="35052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429000" y="36576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76600" y="39624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733800" y="35052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791200" y="34290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257800" y="30480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562600" y="32004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410200" y="35052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867400" y="30480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91000" y="28956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657600" y="25146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962400" y="26670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10000" y="29718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267200" y="2514600"/>
            <a:ext cx="152400" cy="152400"/>
          </a:xfrm>
          <a:prstGeom prst="ellipse">
            <a:avLst/>
          </a:prstGeom>
          <a:solidFill>
            <a:srgbClr val="1966B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103394">
            <a:off x="2762113" y="3563712"/>
            <a:ext cx="3187532" cy="1118949"/>
          </a:xfrm>
          <a:prstGeom prst="ellipse">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103394">
            <a:off x="3221406" y="2455094"/>
            <a:ext cx="3187532" cy="1132213"/>
          </a:xfrm>
          <a:prstGeom prst="ellipse">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7304334">
            <a:off x="2217466" y="2708570"/>
            <a:ext cx="3048000" cy="1143000"/>
          </a:xfrm>
          <a:prstGeom prst="ellipse">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7304334">
            <a:off x="3741466" y="3394370"/>
            <a:ext cx="3048000" cy="1143000"/>
          </a:xfrm>
          <a:prstGeom prst="ellipse">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77086" y="27712"/>
            <a:ext cx="3805383" cy="646331"/>
          </a:xfrm>
          <a:prstGeom prst="rect">
            <a:avLst/>
          </a:prstGeom>
          <a:noFill/>
        </p:spPr>
        <p:txBody>
          <a:bodyPr wrap="square" rtlCol="0">
            <a:spAutoFit/>
          </a:bodyPr>
          <a:lstStyle/>
          <a:p>
            <a:r>
              <a:rPr lang="en-US" altLang="zh-CN" sz="3600" b="1" dirty="0" smtClean="0">
                <a:latin typeface="Times New Roman" panose="02020603050405020304" pitchFamily="18" charset="0"/>
                <a:ea typeface="黑体" panose="02010609060101010101" pitchFamily="49" charset="-122"/>
                <a:cs typeface="Times New Roman" panose="02020603050405020304" pitchFamily="18" charset="0"/>
              </a:rPr>
              <a:t>6.1 </a:t>
            </a:r>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聚类问题概述</a:t>
            </a:r>
            <a:endParaRPr lang="zh-CN" altLang="en-US" sz="3600" b="1" dirty="0">
              <a:latin typeface="黑体" panose="02010609060101010101" pitchFamily="49" charset="-122"/>
              <a:ea typeface="黑体" panose="02010609060101010101" pitchFamily="49" charset="-122"/>
            </a:endParaRPr>
          </a:p>
        </p:txBody>
      </p:sp>
      <p:sp>
        <p:nvSpPr>
          <p:cNvPr id="2" name="文本框 1"/>
          <p:cNvSpPr txBox="1"/>
          <p:nvPr/>
        </p:nvSpPr>
        <p:spPr>
          <a:xfrm>
            <a:off x="301966" y="810617"/>
            <a:ext cx="8494793" cy="461665"/>
          </a:xfrm>
          <a:prstGeom prst="rect">
            <a:avLst/>
          </a:prstGeom>
          <a:noFill/>
        </p:spPr>
        <p:txBody>
          <a:bodyPr wrap="square" rtlCol="0">
            <a:spAutoFit/>
          </a:bodyPr>
          <a:lstStyle/>
          <a:p>
            <a:pPr algn="ctr"/>
            <a:r>
              <a:rPr lang="zh-CN" altLang="zh-CN" sz="2400" b="1" dirty="0">
                <a:latin typeface="楷体" panose="02010609060101010101" pitchFamily="49" charset="-122"/>
                <a:ea typeface="楷体" panose="02010609060101010101" pitchFamily="49" charset="-122"/>
              </a:rPr>
              <a:t>聚类是一种无监督的过程</a:t>
            </a:r>
            <a:r>
              <a:rPr lang="zh-CN" altLang="en-US" sz="2400" b="1" dirty="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聚类结果没有对错之分</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1028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7</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sp>
        <p:nvSpPr>
          <p:cNvPr id="9" name="矩形 8"/>
          <p:cNvSpPr/>
          <p:nvPr/>
        </p:nvSpPr>
        <p:spPr>
          <a:xfrm>
            <a:off x="231495" y="722306"/>
            <a:ext cx="8403220" cy="5463034"/>
          </a:xfrm>
          <a:prstGeom prst="rect">
            <a:avLst/>
          </a:prstGeom>
        </p:spPr>
        <p:txBody>
          <a:bodyPr wrap="square">
            <a:spAutoFit/>
          </a:bodyPr>
          <a:lstStyle/>
          <a:p>
            <a:pPr marL="0" lvl="1" algn="just">
              <a:buSzPct val="6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市场营销</a:t>
            </a:r>
            <a:endParaRPr lang="en-US" altLang="zh-CN" sz="2800" b="1" dirty="0">
              <a:latin typeface="黑体" panose="02010609060101010101" pitchFamily="49" charset="-122"/>
              <a:ea typeface="黑体" panose="02010609060101010101" pitchFamily="49" charset="-122"/>
            </a:endParaRPr>
          </a:p>
          <a:p>
            <a:pPr marL="0" lvl="1" indent="457200" algn="just">
              <a:spcAft>
                <a:spcPts val="600"/>
              </a:spcAft>
            </a:pPr>
            <a:r>
              <a:rPr lang="zh-CN" altLang="en-US" sz="2600" b="1" dirty="0">
                <a:latin typeface="楷体" panose="02010609060101010101" pitchFamily="49" charset="-122"/>
                <a:ea typeface="楷体" panose="02010609060101010101" pitchFamily="49" charset="-122"/>
              </a:rPr>
              <a:t>寻找行为相似的顾客</a:t>
            </a:r>
            <a:r>
              <a:rPr lang="zh-CN" altLang="en-US" sz="2600" b="1" dirty="0" smtClean="0">
                <a:latin typeface="楷体" panose="02010609060101010101" pitchFamily="49" charset="-122"/>
                <a:ea typeface="楷体" panose="02010609060101010101" pitchFamily="49" charset="-122"/>
              </a:rPr>
              <a:t>群体</a:t>
            </a:r>
            <a:endParaRPr lang="en-AU" altLang="zh-CN" sz="2600" b="1" dirty="0">
              <a:latin typeface="楷体" panose="02010609060101010101" pitchFamily="49" charset="-122"/>
              <a:ea typeface="楷体" panose="02010609060101010101" pitchFamily="49" charset="-122"/>
            </a:endParaRPr>
          </a:p>
          <a:p>
            <a:pPr>
              <a:buSzPct val="6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生物学</a:t>
            </a:r>
            <a:endParaRPr lang="en-US" altLang="zh-CN" sz="2800" b="1" dirty="0">
              <a:latin typeface="黑体" panose="02010609060101010101" pitchFamily="49" charset="-122"/>
              <a:ea typeface="黑体" panose="02010609060101010101" pitchFamily="49" charset="-122"/>
            </a:endParaRPr>
          </a:p>
          <a:p>
            <a:pPr indent="457200">
              <a:spcAft>
                <a:spcPts val="600"/>
              </a:spcAft>
            </a:pPr>
            <a:r>
              <a:rPr lang="zh-CN" altLang="en-US" sz="2600" b="1" dirty="0">
                <a:latin typeface="楷体" panose="02010609060101010101" pitchFamily="49" charset="-122"/>
                <a:ea typeface="楷体" panose="02010609060101010101" pitchFamily="49" charset="-122"/>
              </a:rPr>
              <a:t>发现具有相似特征的动物或</a:t>
            </a:r>
            <a:r>
              <a:rPr lang="zh-CN" altLang="en-US" sz="2600" b="1" dirty="0" smtClean="0">
                <a:latin typeface="楷体" panose="02010609060101010101" pitchFamily="49" charset="-122"/>
                <a:ea typeface="楷体" panose="02010609060101010101" pitchFamily="49" charset="-122"/>
              </a:rPr>
              <a:t>植物群</a:t>
            </a:r>
            <a:endParaRPr lang="en-AU" altLang="zh-CN" sz="2600" b="1" dirty="0">
              <a:latin typeface="楷体" panose="02010609060101010101" pitchFamily="49" charset="-122"/>
              <a:ea typeface="楷体" panose="02010609060101010101" pitchFamily="49" charset="-122"/>
            </a:endParaRPr>
          </a:p>
          <a:p>
            <a:pPr>
              <a:buSzPct val="6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生物信息学</a:t>
            </a:r>
            <a:endParaRPr lang="en-AU" altLang="zh-CN" sz="2800" b="1" dirty="0">
              <a:latin typeface="黑体" panose="02010609060101010101" pitchFamily="49" charset="-122"/>
              <a:ea typeface="黑体" panose="02010609060101010101" pitchFamily="49" charset="-122"/>
            </a:endParaRPr>
          </a:p>
          <a:p>
            <a:pPr marL="0" lvl="1" indent="457200">
              <a:spcAft>
                <a:spcPts val="600"/>
              </a:spcAft>
            </a:pPr>
            <a:r>
              <a:rPr lang="zh-CN" altLang="en-US" sz="2600" b="1" dirty="0" smtClean="0">
                <a:latin typeface="楷体" panose="02010609060101010101" pitchFamily="49" charset="-122"/>
                <a:ea typeface="楷体" panose="02010609060101010101" pitchFamily="49" charset="-122"/>
              </a:rPr>
              <a:t>聚类基因</a:t>
            </a:r>
            <a:r>
              <a:rPr lang="zh-CN" altLang="en-US" sz="2600" b="1" dirty="0">
                <a:latin typeface="楷体" panose="02010609060101010101" pitchFamily="49" charset="-122"/>
                <a:ea typeface="楷体" panose="02010609060101010101" pitchFamily="49" charset="-122"/>
              </a:rPr>
              <a:t>和</a:t>
            </a:r>
            <a:r>
              <a:rPr lang="zh-CN" altLang="en-US" sz="2600" b="1" dirty="0" smtClean="0">
                <a:latin typeface="楷体" panose="02010609060101010101" pitchFamily="49" charset="-122"/>
                <a:ea typeface="楷体" panose="02010609060101010101" pitchFamily="49" charset="-122"/>
              </a:rPr>
              <a:t>序列</a:t>
            </a:r>
            <a:endParaRPr lang="en-AU" altLang="zh-CN" sz="2600" b="1" dirty="0">
              <a:latin typeface="楷体" panose="02010609060101010101" pitchFamily="49" charset="-122"/>
              <a:ea typeface="楷体" panose="02010609060101010101" pitchFamily="49" charset="-122"/>
            </a:endParaRPr>
          </a:p>
          <a:p>
            <a:pPr>
              <a:buSzPct val="6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地震研究</a:t>
            </a:r>
            <a:endParaRPr lang="en-US" altLang="zh-CN" sz="2800" b="1" dirty="0">
              <a:latin typeface="黑体" panose="02010609060101010101" pitchFamily="49" charset="-122"/>
              <a:ea typeface="黑体" panose="02010609060101010101" pitchFamily="49" charset="-122"/>
            </a:endParaRPr>
          </a:p>
          <a:p>
            <a:pPr indent="457200">
              <a:spcAft>
                <a:spcPts val="600"/>
              </a:spcAft>
            </a:pPr>
            <a:r>
              <a:rPr lang="zh-CN" altLang="en-US" sz="2600" b="1" dirty="0">
                <a:latin typeface="楷体" panose="02010609060101010101" pitchFamily="49" charset="-122"/>
                <a:ea typeface="楷体" panose="02010609060101010101" pitchFamily="49" charset="-122"/>
              </a:rPr>
              <a:t>对观测到的地震震中进行聚类，以确定</a:t>
            </a:r>
            <a:r>
              <a:rPr lang="zh-CN" altLang="en-US" sz="2600" b="1" dirty="0" smtClean="0">
                <a:latin typeface="楷体" panose="02010609060101010101" pitchFamily="49" charset="-122"/>
                <a:ea typeface="楷体" panose="02010609060101010101" pitchFamily="49" charset="-122"/>
              </a:rPr>
              <a:t>危险区</a:t>
            </a:r>
            <a:endParaRPr lang="en-AU" altLang="zh-CN" sz="2600" b="1" dirty="0">
              <a:latin typeface="楷体" panose="02010609060101010101" pitchFamily="49" charset="-122"/>
              <a:ea typeface="楷体" panose="02010609060101010101" pitchFamily="49" charset="-122"/>
            </a:endParaRPr>
          </a:p>
          <a:p>
            <a:pPr>
              <a:buSzPct val="6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万维网</a:t>
            </a:r>
            <a:endParaRPr lang="en-AU" altLang="zh-CN" sz="2800" b="1" dirty="0">
              <a:latin typeface="黑体" panose="02010609060101010101" pitchFamily="49" charset="-122"/>
              <a:ea typeface="黑体" panose="02010609060101010101" pitchFamily="49" charset="-122"/>
            </a:endParaRPr>
          </a:p>
          <a:p>
            <a:pPr marL="0" lvl="1" indent="457200">
              <a:spcAft>
                <a:spcPts val="600"/>
              </a:spcAft>
            </a:pPr>
            <a:r>
              <a:rPr lang="zh-CN" altLang="en-US" sz="2600" b="1" dirty="0" smtClean="0">
                <a:latin typeface="楷体" panose="02010609060101010101" pitchFamily="49" charset="-122"/>
                <a:ea typeface="楷体" panose="02010609060101010101" pitchFamily="49" charset="-122"/>
              </a:rPr>
              <a:t>对博客数据</a:t>
            </a:r>
            <a:r>
              <a:rPr lang="zh-CN" altLang="en-US" sz="2600" b="1" dirty="0">
                <a:latin typeface="楷体" panose="02010609060101010101" pitchFamily="49" charset="-122"/>
                <a:ea typeface="楷体" panose="02010609060101010101" pitchFamily="49" charset="-122"/>
              </a:rPr>
              <a:t>进行聚类，以发现具有相似访问模式的</a:t>
            </a:r>
            <a:r>
              <a:rPr lang="zh-CN" altLang="en-US" sz="2600" b="1" dirty="0" smtClean="0">
                <a:latin typeface="楷体" panose="02010609060101010101" pitchFamily="49" charset="-122"/>
                <a:ea typeface="楷体" panose="02010609060101010101" pitchFamily="49" charset="-122"/>
              </a:rPr>
              <a:t>组</a:t>
            </a:r>
            <a:endParaRPr lang="en-US" altLang="zh-CN" sz="2600" b="1" dirty="0">
              <a:latin typeface="楷体" panose="02010609060101010101" pitchFamily="49" charset="-122"/>
              <a:ea typeface="楷体" panose="02010609060101010101" pitchFamily="49" charset="-122"/>
            </a:endParaRPr>
          </a:p>
          <a:p>
            <a:pPr>
              <a:buSzPct val="60000"/>
              <a:buFont typeface="Wingdings" panose="05000000000000000000" pitchFamily="2" charset="2"/>
              <a:buChar char="l"/>
            </a:pPr>
            <a:r>
              <a:rPr lang="zh-CN" altLang="en-US" sz="2800" b="1" dirty="0">
                <a:latin typeface="黑体" panose="02010609060101010101" pitchFamily="49" charset="-122"/>
                <a:ea typeface="黑体" panose="02010609060101010101" pitchFamily="49" charset="-122"/>
              </a:rPr>
              <a:t>社交网络</a:t>
            </a:r>
            <a:endParaRPr lang="en-AU" altLang="zh-CN" sz="2800" b="1" dirty="0">
              <a:latin typeface="黑体" panose="02010609060101010101" pitchFamily="49" charset="-122"/>
              <a:ea typeface="黑体" panose="02010609060101010101" pitchFamily="49" charset="-122"/>
            </a:endParaRPr>
          </a:p>
          <a:p>
            <a:pPr marL="0" lvl="1" indent="457200"/>
            <a:r>
              <a:rPr lang="zh-CN" altLang="en-US" sz="2600" b="1" dirty="0">
                <a:latin typeface="楷体" panose="02010609060101010101" pitchFamily="49" charset="-122"/>
                <a:ea typeface="楷体" panose="02010609060101010101" pitchFamily="49" charset="-122"/>
              </a:rPr>
              <a:t>发现有亲密友谊的个人</a:t>
            </a:r>
            <a:r>
              <a:rPr lang="zh-CN" altLang="en-US" sz="2600" b="1" dirty="0" smtClean="0">
                <a:latin typeface="楷体" panose="02010609060101010101" pitchFamily="49" charset="-122"/>
                <a:ea typeface="楷体" panose="02010609060101010101" pitchFamily="49" charset="-122"/>
              </a:rPr>
              <a:t>群体</a:t>
            </a:r>
            <a:endParaRPr lang="en-AU" altLang="zh-CN" sz="2600" b="1" dirty="0">
              <a:latin typeface="楷体" panose="02010609060101010101" pitchFamily="49" charset="-122"/>
              <a:ea typeface="楷体" panose="02010609060101010101" pitchFamily="49" charset="-122"/>
            </a:endParaRPr>
          </a:p>
        </p:txBody>
      </p:sp>
      <p:sp>
        <p:nvSpPr>
          <p:cNvPr id="10" name="文本框 9"/>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应用场景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41754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BE10E42-727C-404A-9B39-128F85266219}" type="datetime1">
              <a:rPr lang="zh-CN" altLang="en-US" smtClean="0"/>
              <a:pPr/>
              <a:t>2021/7/26</a:t>
            </a:fld>
            <a:endParaRPr lang="zh-CN" altLang="en-US"/>
          </a:p>
        </p:txBody>
      </p:sp>
      <p:sp>
        <p:nvSpPr>
          <p:cNvPr id="3" name="灯片编号占位符 2"/>
          <p:cNvSpPr>
            <a:spLocks noGrp="1"/>
          </p:cNvSpPr>
          <p:nvPr>
            <p:ph type="sldNum" sz="quarter" idx="12"/>
          </p:nvPr>
        </p:nvSpPr>
        <p:spPr/>
        <p:txBody>
          <a:bodyPr/>
          <a:lstStyle/>
          <a:p>
            <a:fld id="{ED9DB458-EAB0-425B-A087-2C372AAEBB1E}" type="slidenum">
              <a:rPr lang="zh-CN" altLang="en-US" smtClean="0"/>
              <a:pPr/>
              <a:t>8</a:t>
            </a:fld>
            <a:endParaRPr lang="zh-CN" altLang="en-US"/>
          </a:p>
        </p:txBody>
      </p:sp>
      <p:sp>
        <p:nvSpPr>
          <p:cNvPr id="4" name="页脚占位符 3"/>
          <p:cNvSpPr>
            <a:spLocks noGrp="1"/>
          </p:cNvSpPr>
          <p:nvPr>
            <p:ph type="ftr" sz="quarter" idx="3"/>
          </p:nvPr>
        </p:nvSpPr>
        <p:spPr/>
        <p:txBody>
          <a:bodyPr/>
          <a:lstStyle/>
          <a:p>
            <a:r>
              <a:rPr lang="zh-CN" altLang="en-US" smtClean="0"/>
              <a:t>数据聚类</a:t>
            </a:r>
            <a:endParaRPr lang="zh-CN" altLang="en-US" dirty="0"/>
          </a:p>
        </p:txBody>
      </p:sp>
      <p:pic>
        <p:nvPicPr>
          <p:cNvPr id="35" name="Picture 2" descr="http://www.readinessinfo.com/gifs/eqmaps/eqworld.gif"/>
          <p:cNvPicPr>
            <a:picLocks noChangeAspect="1" noChangeArrowheads="1"/>
          </p:cNvPicPr>
          <p:nvPr/>
        </p:nvPicPr>
        <p:blipFill rotWithShape="1">
          <a:blip r:embed="rId2"/>
          <a:srcRect r="2135"/>
          <a:stretch/>
        </p:blipFill>
        <p:spPr bwMode="auto">
          <a:xfrm>
            <a:off x="423940" y="776282"/>
            <a:ext cx="4864405" cy="2867377"/>
          </a:xfrm>
          <a:prstGeom prst="rect">
            <a:avLst/>
          </a:prstGeom>
          <a:noFill/>
        </p:spPr>
      </p:pic>
      <p:pic>
        <p:nvPicPr>
          <p:cNvPr id="36" name="Picture 2" descr="http://www-sipl.technion.ac.il/UploadedFiles/imageSegmentation.gif"/>
          <p:cNvPicPr>
            <a:picLocks noChangeAspect="1" noChangeArrowheads="1"/>
          </p:cNvPicPr>
          <p:nvPr/>
        </p:nvPicPr>
        <p:blipFill>
          <a:blip r:embed="rId3"/>
          <a:srcRect/>
          <a:stretch>
            <a:fillRect/>
          </a:stretch>
        </p:blipFill>
        <p:spPr bwMode="auto">
          <a:xfrm>
            <a:off x="4648201" y="3311752"/>
            <a:ext cx="3975669" cy="2995794"/>
          </a:xfrm>
          <a:prstGeom prst="rect">
            <a:avLst/>
          </a:prstGeom>
          <a:noFill/>
        </p:spPr>
      </p:pic>
      <p:sp>
        <p:nvSpPr>
          <p:cNvPr id="37" name="标题 1"/>
          <p:cNvSpPr txBox="1">
            <a:spLocks/>
          </p:cNvSpPr>
          <p:nvPr/>
        </p:nvSpPr>
        <p:spPr>
          <a:xfrm>
            <a:off x="4572000" y="3012067"/>
            <a:ext cx="4143375" cy="56356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altLang="zh-CN" sz="2000" b="1" dirty="0" smtClean="0">
                <a:latin typeface="Times New Roman" panose="02020603050405020304" pitchFamily="18" charset="0"/>
                <a:cs typeface="Times New Roman" panose="02020603050405020304" pitchFamily="18" charset="0"/>
              </a:rPr>
              <a:t>Image Segmentation</a:t>
            </a:r>
            <a:endParaRPr lang="zh-CN" altLang="en-US" sz="2000"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黑体" panose="02010609060101010101" pitchFamily="49" charset="-122"/>
                <a:ea typeface="黑体" panose="02010609060101010101" pitchFamily="49" charset="-122"/>
              </a:rPr>
              <a:t>应用场景</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09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628650" y="4742601"/>
            <a:ext cx="7971340" cy="563562"/>
          </a:xfrm>
        </p:spPr>
        <p:txBody>
          <a:bodyPr/>
          <a:lstStyle/>
          <a:p>
            <a:pPr algn="ctr"/>
            <a:r>
              <a:rPr lang="en-AU" altLang="zh-CN" sz="2800" dirty="0" smtClean="0">
                <a:latin typeface="Times New Roman" panose="02020603050405020304" pitchFamily="18" charset="0"/>
                <a:ea typeface="楷体" panose="02010609060101010101" pitchFamily="49" charset="-122"/>
                <a:cs typeface="Times New Roman" panose="02020603050405020304" pitchFamily="18" charset="0"/>
              </a:rPr>
              <a:t>The Big Picture</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页脚占位符 3"/>
          <p:cNvSpPr>
            <a:spLocks noGrp="1"/>
          </p:cNvSpPr>
          <p:nvPr>
            <p:ph type="ftr" sz="quarter" idx="10"/>
          </p:nvPr>
        </p:nvSpPr>
        <p:spPr/>
        <p:txBody>
          <a:bodyPr/>
          <a:lstStyle/>
          <a:p>
            <a:pPr>
              <a:defRPr/>
            </a:pPr>
            <a:r>
              <a:rPr lang="zh-CN" altLang="en-US" smtClean="0"/>
              <a:t>数据聚类</a:t>
            </a:r>
            <a:endParaRPr lang="en-US" altLang="zh-CN"/>
          </a:p>
        </p:txBody>
      </p:sp>
      <p:sp>
        <p:nvSpPr>
          <p:cNvPr id="5" name="灯片编号占位符 4"/>
          <p:cNvSpPr>
            <a:spLocks noGrp="1"/>
          </p:cNvSpPr>
          <p:nvPr>
            <p:ph type="sldNum" sz="quarter" idx="11"/>
          </p:nvPr>
        </p:nvSpPr>
        <p:spPr/>
        <p:txBody>
          <a:bodyPr/>
          <a:lstStyle/>
          <a:p>
            <a:pPr>
              <a:defRPr/>
            </a:pPr>
            <a:fld id="{2F412C5C-C73A-4010-A543-514F6E608F97}" type="slidenum">
              <a:rPr lang="en-US" altLang="zh-CN" smtClean="0"/>
              <a:pPr>
                <a:defRPr/>
              </a:pPr>
              <a:t>9</a:t>
            </a:fld>
            <a:endParaRPr lang="en-US" altLang="zh-CN"/>
          </a:p>
        </p:txBody>
      </p:sp>
      <p:sp>
        <p:nvSpPr>
          <p:cNvPr id="6" name="日期占位符 5"/>
          <p:cNvSpPr>
            <a:spLocks noGrp="1"/>
          </p:cNvSpPr>
          <p:nvPr>
            <p:ph type="dt" sz="half" idx="12"/>
          </p:nvPr>
        </p:nvSpPr>
        <p:spPr/>
        <p:txBody>
          <a:bodyPr/>
          <a:lstStyle/>
          <a:p>
            <a:pPr>
              <a:defRPr/>
            </a:pPr>
            <a:fld id="{AA8ABCAC-D85C-4446-B002-6C4319012A2E}" type="datetime1">
              <a:rPr lang="zh-CN" altLang="en-US" smtClean="0"/>
              <a:pPr>
                <a:defRPr/>
              </a:pPr>
              <a:t>2021/7/26</a:t>
            </a:fld>
            <a:endParaRPr lang="en-US" altLang="zh-CN"/>
          </a:p>
        </p:txBody>
      </p:sp>
      <p:pic>
        <p:nvPicPr>
          <p:cNvPr id="7" name="Picture 2"/>
          <p:cNvPicPr>
            <a:picLocks noChangeAspect="1" noChangeArrowheads="1"/>
          </p:cNvPicPr>
          <p:nvPr/>
        </p:nvPicPr>
        <p:blipFill>
          <a:blip r:embed="rId2"/>
          <a:srcRect l="3587" r="1899"/>
          <a:stretch>
            <a:fillRect/>
          </a:stretch>
        </p:blipFill>
        <p:spPr bwMode="auto">
          <a:xfrm>
            <a:off x="533400" y="2538414"/>
            <a:ext cx="8229600" cy="1717562"/>
          </a:xfrm>
          <a:prstGeom prst="rect">
            <a:avLst/>
          </a:prstGeom>
          <a:noFill/>
          <a:ln w="9525">
            <a:noFill/>
            <a:miter lim="800000"/>
            <a:headEnd/>
            <a:tailEnd/>
          </a:ln>
          <a:effectLst/>
        </p:spPr>
      </p:pic>
      <p:sp>
        <p:nvSpPr>
          <p:cNvPr id="9" name="文本框 8"/>
          <p:cNvSpPr txBox="1"/>
          <p:nvPr/>
        </p:nvSpPr>
        <p:spPr>
          <a:xfrm>
            <a:off x="277086" y="27712"/>
            <a:ext cx="3805383" cy="646331"/>
          </a:xfrm>
          <a:prstGeom prst="rect">
            <a:avLst/>
          </a:prstGeom>
          <a:noFill/>
        </p:spPr>
        <p:txBody>
          <a:bodyPr wrap="square" rtlCol="0">
            <a:spAutoFit/>
          </a:bodyPr>
          <a:lstStyle/>
          <a:p>
            <a:r>
              <a:rPr lang="zh-CN" altLang="en-US" sz="3600" b="1" dirty="0" smtClean="0">
                <a:latin typeface="Times New Roman" panose="02020603050405020304" pitchFamily="18" charset="0"/>
                <a:ea typeface="黑体" panose="02010609060101010101" pitchFamily="49" charset="-122"/>
                <a:cs typeface="Times New Roman" panose="02020603050405020304" pitchFamily="18" charset="0"/>
              </a:rPr>
              <a:t>聚类流程</a:t>
            </a:r>
            <a:endParaRPr lang="zh-CN" altLang="en-US" sz="3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128264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6992</TotalTime>
  <Words>2005</Words>
  <Application>Microsoft Office PowerPoint</Application>
  <PresentationFormat>全屏显示(4:3)</PresentationFormat>
  <Paragraphs>503</Paragraphs>
  <Slides>38</Slides>
  <Notes>7</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2</vt:i4>
      </vt:variant>
      <vt:variant>
        <vt:lpstr>幻灯片标题</vt:lpstr>
      </vt:variant>
      <vt:variant>
        <vt:i4>38</vt:i4>
      </vt:variant>
    </vt:vector>
  </HeadingPairs>
  <TitlesOfParts>
    <vt:vector size="53" baseType="lpstr">
      <vt:lpstr>Bebas</vt:lpstr>
      <vt:lpstr>等线</vt:lpstr>
      <vt:lpstr>等线 Light</vt:lpstr>
      <vt:lpstr>黑体</vt:lpstr>
      <vt:lpstr>华文新魏</vt:lpstr>
      <vt:lpstr>楷体</vt:lpstr>
      <vt:lpstr>微软雅黑</vt:lpstr>
      <vt:lpstr>Arial</vt:lpstr>
      <vt:lpstr>Times New Roman</vt:lpstr>
      <vt:lpstr>Wingdings</vt:lpstr>
      <vt:lpstr>自定义设计方案</vt:lpstr>
      <vt:lpstr>2_自定义设计方案</vt:lpstr>
      <vt:lpstr>3_自定义设计方案</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Big 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925</cp:revision>
  <dcterms:created xsi:type="dcterms:W3CDTF">2020-07-29T00:32:30Z</dcterms:created>
  <dcterms:modified xsi:type="dcterms:W3CDTF">2021-07-26T13:16:39Z</dcterms:modified>
</cp:coreProperties>
</file>